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2"/>
  </p:notesMasterIdLst>
  <p:sldIdLst>
    <p:sldId id="256" r:id="rId2"/>
    <p:sldId id="346" r:id="rId3"/>
    <p:sldId id="344" r:id="rId4"/>
    <p:sldId id="329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332" r:id="rId32"/>
    <p:sldId id="334" r:id="rId33"/>
    <p:sldId id="335" r:id="rId34"/>
    <p:sldId id="336" r:id="rId35"/>
    <p:sldId id="331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37" r:id="rId49"/>
    <p:sldId id="274" r:id="rId50"/>
    <p:sldId id="301" r:id="rId51"/>
    <p:sldId id="302" r:id="rId52"/>
    <p:sldId id="303" r:id="rId53"/>
    <p:sldId id="304" r:id="rId54"/>
    <p:sldId id="330" r:id="rId55"/>
    <p:sldId id="305" r:id="rId56"/>
    <p:sldId id="306" r:id="rId57"/>
    <p:sldId id="307" r:id="rId58"/>
    <p:sldId id="323" r:id="rId59"/>
    <p:sldId id="309" r:id="rId60"/>
    <p:sldId id="310" r:id="rId61"/>
    <p:sldId id="311" r:id="rId62"/>
    <p:sldId id="324" r:id="rId63"/>
    <p:sldId id="325" r:id="rId64"/>
    <p:sldId id="326" r:id="rId65"/>
    <p:sldId id="327" r:id="rId66"/>
    <p:sldId id="328" r:id="rId67"/>
    <p:sldId id="312" r:id="rId68"/>
    <p:sldId id="345" r:id="rId69"/>
    <p:sldId id="315" r:id="rId70"/>
    <p:sldId id="317" r:id="rId71"/>
    <p:sldId id="342" r:id="rId72"/>
    <p:sldId id="318" r:id="rId73"/>
    <p:sldId id="338" r:id="rId74"/>
    <p:sldId id="339" r:id="rId75"/>
    <p:sldId id="340" r:id="rId76"/>
    <p:sldId id="341" r:id="rId77"/>
    <p:sldId id="314" r:id="rId78"/>
    <p:sldId id="320" r:id="rId79"/>
    <p:sldId id="322" r:id="rId80"/>
    <p:sldId id="343" r:id="rId8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20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9AF67-89BC-437D-AA8B-F946817C0FB1}" type="datetimeFigureOut">
              <a:rPr lang="fr-FR" smtClean="0"/>
              <a:t>12/10/2013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AC063-7DBC-4665-B4CA-CA35C4381B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4276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8DD6AE-01E5-4093-92F7-873DC902FBC7}" type="slidenum">
              <a:rPr lang="en-US"/>
              <a:pPr/>
              <a:t>2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B03B4-819B-4827-A7F6-B7BEB66DF7AA}" type="datetimeFigureOut">
              <a:rPr lang="fr-FR" smtClean="0"/>
              <a:t>12/10/2013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E3A6-B903-458D-8CED-737F8C1E020E}" type="slidenum">
              <a:rPr lang="fr-FR" smtClean="0"/>
              <a:t>‹N°›</a:t>
            </a:fld>
            <a:endParaRPr lang="fr-FR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B03B4-819B-4827-A7F6-B7BEB66DF7AA}" type="datetimeFigureOut">
              <a:rPr lang="fr-FR" smtClean="0"/>
              <a:t>12/10/2013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E3A6-B903-458D-8CED-737F8C1E020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B03B4-819B-4827-A7F6-B7BEB66DF7AA}" type="datetimeFigureOut">
              <a:rPr lang="fr-FR" smtClean="0"/>
              <a:t>12/10/2013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E3A6-B903-458D-8CED-737F8C1E020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B03B4-819B-4827-A7F6-B7BEB66DF7AA}" type="datetimeFigureOut">
              <a:rPr lang="fr-FR" smtClean="0"/>
              <a:t>12/10/2013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E3A6-B903-458D-8CED-737F8C1E020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B03B4-819B-4827-A7F6-B7BEB66DF7AA}" type="datetimeFigureOut">
              <a:rPr lang="fr-FR" smtClean="0"/>
              <a:t>12/10/2013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E3A6-B903-458D-8CED-737F8C1E020E}" type="slidenum">
              <a:rPr lang="fr-FR" smtClean="0"/>
              <a:t>‹N°›</a:t>
            </a:fld>
            <a:endParaRPr lang="fr-FR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B03B4-819B-4827-A7F6-B7BEB66DF7AA}" type="datetimeFigureOut">
              <a:rPr lang="fr-FR" smtClean="0"/>
              <a:t>12/10/2013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E3A6-B903-458D-8CED-737F8C1E020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B03B4-819B-4827-A7F6-B7BEB66DF7AA}" type="datetimeFigureOut">
              <a:rPr lang="fr-FR" smtClean="0"/>
              <a:t>12/10/2013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E3A6-B903-458D-8CED-737F8C1E020E}" type="slidenum">
              <a:rPr lang="fr-FR" smtClean="0"/>
              <a:t>‹N°›</a:t>
            </a:fld>
            <a:endParaRPr lang="fr-FR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B03B4-819B-4827-A7F6-B7BEB66DF7AA}" type="datetimeFigureOut">
              <a:rPr lang="fr-FR" smtClean="0"/>
              <a:t>12/10/2013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E3A6-B903-458D-8CED-737F8C1E020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B03B4-819B-4827-A7F6-B7BEB66DF7AA}" type="datetimeFigureOut">
              <a:rPr lang="fr-FR" smtClean="0"/>
              <a:t>12/10/2013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E3A6-B903-458D-8CED-737F8C1E020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B03B4-819B-4827-A7F6-B7BEB66DF7AA}" type="datetimeFigureOut">
              <a:rPr lang="fr-FR" smtClean="0"/>
              <a:t>12/10/2013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E3A6-B903-458D-8CED-737F8C1E020E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B03B4-819B-4827-A7F6-B7BEB66DF7AA}" type="datetimeFigureOut">
              <a:rPr lang="fr-FR" smtClean="0"/>
              <a:t>12/10/2013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E3A6-B903-458D-8CED-737F8C1E020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E0B03B4-819B-4827-A7F6-B7BEB66DF7AA}" type="datetimeFigureOut">
              <a:rPr lang="fr-FR" smtClean="0"/>
              <a:t>12/10/2013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287CE3A6-B903-458D-8CED-737F8C1E020E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mtClean="0"/>
              <a:t>Le </a:t>
            </a:r>
            <a:r>
              <a:rPr lang="fr-FR" smtClean="0"/>
              <a:t>test</a:t>
            </a:r>
            <a:r>
              <a:rPr lang="fr-FR"/>
              <a:t/>
            </a:r>
            <a:br>
              <a:rPr lang="fr-FR"/>
            </a:br>
            <a:r>
              <a:rPr lang="fr-FR" smtClean="0"/>
              <a:t>Notions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J. Goy</a:t>
            </a:r>
          </a:p>
          <a:p>
            <a:r>
              <a:rPr lang="fr-FR" dirty="0" smtClean="0"/>
              <a:t>Juillet 2013 rev1.0</a:t>
            </a:r>
            <a:endParaRPr lang="fr-FR" dirty="0"/>
          </a:p>
        </p:txBody>
      </p:sp>
      <p:pic>
        <p:nvPicPr>
          <p:cNvPr id="4" name="Espace réservé du contenu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3645024"/>
            <a:ext cx="2448272" cy="302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88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Vérification et Validation (V&amp;V)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 test fait partie d’un processus plus large de Vérification et Validation du logiciel</a:t>
            </a:r>
          </a:p>
          <a:p>
            <a:r>
              <a:rPr lang="fr-FR" dirty="0" smtClean="0"/>
              <a:t>Vérification et Validation ne sont pas synonymes :</a:t>
            </a:r>
          </a:p>
          <a:p>
            <a:pPr lvl="1"/>
            <a:r>
              <a:rPr lang="fr-FR" i="1" dirty="0" smtClean="0">
                <a:solidFill>
                  <a:srgbClr val="FF0000"/>
                </a:solidFill>
              </a:rPr>
              <a:t>« Validation : are </a:t>
            </a:r>
            <a:r>
              <a:rPr lang="fr-FR" i="1" dirty="0" err="1" smtClean="0">
                <a:solidFill>
                  <a:srgbClr val="FF0000"/>
                </a:solidFill>
              </a:rPr>
              <a:t>we</a:t>
            </a:r>
            <a:r>
              <a:rPr lang="fr-FR" i="1" dirty="0" smtClean="0">
                <a:solidFill>
                  <a:srgbClr val="FF0000"/>
                </a:solidFill>
              </a:rPr>
              <a:t> building the right </a:t>
            </a:r>
            <a:r>
              <a:rPr lang="fr-FR" i="1" dirty="0" err="1" smtClean="0">
                <a:solidFill>
                  <a:srgbClr val="FF0000"/>
                </a:solidFill>
              </a:rPr>
              <a:t>product</a:t>
            </a:r>
            <a:r>
              <a:rPr lang="fr-FR" i="1" dirty="0" smtClean="0">
                <a:solidFill>
                  <a:srgbClr val="FF0000"/>
                </a:solidFill>
              </a:rPr>
              <a:t> ?</a:t>
            </a:r>
          </a:p>
          <a:p>
            <a:pPr lvl="1"/>
            <a:r>
              <a:rPr lang="fr-FR" i="1" dirty="0" smtClean="0">
                <a:solidFill>
                  <a:srgbClr val="FF0000"/>
                </a:solidFill>
              </a:rPr>
              <a:t>Vérification : are </a:t>
            </a:r>
            <a:r>
              <a:rPr lang="fr-FR" i="1" dirty="0" err="1" smtClean="0">
                <a:solidFill>
                  <a:srgbClr val="FF0000"/>
                </a:solidFill>
              </a:rPr>
              <a:t>we</a:t>
            </a:r>
            <a:r>
              <a:rPr lang="fr-FR" i="1" dirty="0" smtClean="0">
                <a:solidFill>
                  <a:srgbClr val="FF0000"/>
                </a:solidFill>
              </a:rPr>
              <a:t> building the </a:t>
            </a:r>
            <a:r>
              <a:rPr lang="fr-FR" i="1" dirty="0" err="1" smtClean="0">
                <a:solidFill>
                  <a:srgbClr val="FF0000"/>
                </a:solidFill>
              </a:rPr>
              <a:t>product</a:t>
            </a:r>
            <a:r>
              <a:rPr lang="fr-FR" i="1" dirty="0" smtClean="0">
                <a:solidFill>
                  <a:srgbClr val="FF0000"/>
                </a:solidFill>
              </a:rPr>
              <a:t> right ? »</a:t>
            </a:r>
          </a:p>
          <a:p>
            <a:pPr marL="274320" lvl="1" indent="0" algn="r">
              <a:buNone/>
            </a:pPr>
            <a:r>
              <a:rPr lang="fr-FR" dirty="0" smtClean="0"/>
              <a:t>Boehm 1979</a:t>
            </a:r>
          </a:p>
          <a:p>
            <a:r>
              <a:rPr lang="fr-FR" dirty="0" smtClean="0"/>
              <a:t>Ces processus contrôlent que le logiciel :</a:t>
            </a:r>
          </a:p>
          <a:p>
            <a:pPr lvl="1"/>
            <a:r>
              <a:rPr lang="fr-FR" dirty="0" smtClean="0"/>
              <a:t>Respecte ses spécifications</a:t>
            </a:r>
          </a:p>
          <a:p>
            <a:pPr lvl="1"/>
            <a:r>
              <a:rPr lang="fr-FR" dirty="0" smtClean="0"/>
              <a:t>Fournit les fonctionnalités espérées par le client qui paye</a:t>
            </a:r>
          </a:p>
          <a:p>
            <a:r>
              <a:rPr lang="fr-FR" dirty="0" smtClean="0"/>
              <a:t>Ces processus débutent dès que les spécifications sont connues et continuent tout au long du processus de développement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429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but ultime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Etablir la confiance que le système répond </a:t>
            </a:r>
            <a:r>
              <a:rPr lang="fr-FR" dirty="0"/>
              <a:t>au </a:t>
            </a:r>
            <a:r>
              <a:rPr lang="fr-FR" dirty="0" smtClean="0"/>
              <a:t>besoin</a:t>
            </a:r>
          </a:p>
          <a:p>
            <a:r>
              <a:rPr lang="fr-FR" dirty="0" smtClean="0">
                <a:solidFill>
                  <a:srgbClr val="FF0000"/>
                </a:solidFill>
              </a:rPr>
              <a:t>Le système doit être « assez bon » pour l’usage que l’on veut en faire</a:t>
            </a:r>
          </a:p>
          <a:p>
            <a:r>
              <a:rPr lang="fr-FR" dirty="0" smtClean="0"/>
              <a:t>Le niveau de confiance requis dépend de :</a:t>
            </a:r>
          </a:p>
          <a:p>
            <a:pPr lvl="1"/>
            <a:r>
              <a:rPr lang="fr-FR" dirty="0" smtClean="0"/>
              <a:t>La raison d’être du logiciel (criticité)</a:t>
            </a:r>
          </a:p>
          <a:p>
            <a:pPr lvl="1"/>
            <a:r>
              <a:rPr lang="fr-FR" dirty="0" smtClean="0"/>
              <a:t>Les attentes des utilisateurs (ergonomie, fiabilité)</a:t>
            </a:r>
          </a:p>
          <a:p>
            <a:pPr lvl="1"/>
            <a:r>
              <a:rPr lang="fr-FR" dirty="0" smtClean="0"/>
              <a:t>L’environnement marketing (compétition, propension à payer, délai de mise sur le marché)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721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Inspections et revues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Les inspections et les revues analysent et vérifient :</a:t>
            </a:r>
          </a:p>
          <a:p>
            <a:pPr lvl="1"/>
            <a:r>
              <a:rPr lang="fr-FR" dirty="0" smtClean="0"/>
              <a:t>Les spécifications</a:t>
            </a:r>
          </a:p>
          <a:p>
            <a:pPr lvl="1"/>
            <a:r>
              <a:rPr lang="fr-FR" dirty="0" smtClean="0"/>
              <a:t>Les modèles de conception</a:t>
            </a:r>
          </a:p>
          <a:p>
            <a:pPr lvl="1"/>
            <a:r>
              <a:rPr lang="fr-FR" dirty="0" smtClean="0"/>
              <a:t>Le code source</a:t>
            </a:r>
          </a:p>
          <a:p>
            <a:pPr lvl="1"/>
            <a:r>
              <a:rPr lang="fr-FR" dirty="0" smtClean="0"/>
              <a:t>Et même les tests</a:t>
            </a:r>
          </a:p>
          <a:p>
            <a:r>
              <a:rPr lang="fr-FR" dirty="0" smtClean="0">
                <a:solidFill>
                  <a:srgbClr val="FF0000"/>
                </a:solidFill>
              </a:rPr>
              <a:t>Ce sont les méthodes « statiques » de V&amp;V car il n’est pas nécessaire d’exécuter le code pour le vérifier </a:t>
            </a:r>
          </a:p>
          <a:p>
            <a:r>
              <a:rPr lang="fr-FR" dirty="0" smtClean="0"/>
              <a:t>Les inspections se concentrent sur le code source, mais toute représentation lisible du logiciel (spécifications, architecture, diagrammes UML, modèle de données) peut être inspectée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754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avantages de l’inspection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Ils sont au nombre de 3 :</a:t>
            </a:r>
          </a:p>
          <a:p>
            <a:pPr lvl="1"/>
            <a:r>
              <a:rPr lang="fr-FR" dirty="0" smtClean="0">
                <a:solidFill>
                  <a:srgbClr val="FF0000"/>
                </a:solidFill>
              </a:rPr>
              <a:t>Une erreur peut en cacher une autre </a:t>
            </a:r>
          </a:p>
          <a:p>
            <a:pPr lvl="2"/>
            <a:r>
              <a:rPr lang="fr-FR" dirty="0" smtClean="0"/>
              <a:t>L’inspection étant statique, on n’est pas affecté par les interactions entre les erreurs</a:t>
            </a:r>
          </a:p>
          <a:p>
            <a:pPr lvl="1"/>
            <a:r>
              <a:rPr lang="fr-FR" dirty="0" smtClean="0">
                <a:solidFill>
                  <a:srgbClr val="FF0000"/>
                </a:solidFill>
              </a:rPr>
              <a:t>Les versions incomplètes peuvent être inspectées</a:t>
            </a:r>
          </a:p>
          <a:p>
            <a:pPr lvl="2"/>
            <a:r>
              <a:rPr lang="fr-FR" dirty="0" smtClean="0"/>
              <a:t>Sans coût additionnel (environnement de test, </a:t>
            </a:r>
            <a:r>
              <a:rPr lang="fr-FR" dirty="0" err="1" smtClean="0"/>
              <a:t>mocks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>
                <a:solidFill>
                  <a:srgbClr val="FF0000"/>
                </a:solidFill>
              </a:rPr>
              <a:t>Une inspection peut prendre en compte certains attributs de qualité</a:t>
            </a:r>
          </a:p>
          <a:p>
            <a:pPr lvl="2"/>
            <a:r>
              <a:rPr lang="fr-FR" dirty="0" smtClean="0"/>
              <a:t>Respect des standards, portabilité, maintenabilité</a:t>
            </a:r>
          </a:p>
          <a:p>
            <a:pPr lvl="2"/>
            <a:r>
              <a:rPr lang="fr-FR" dirty="0" smtClean="0"/>
              <a:t>Anticipation de la dette technique</a:t>
            </a:r>
          </a:p>
          <a:p>
            <a:r>
              <a:rPr lang="fr-FR" dirty="0" smtClean="0"/>
              <a:t>L’inspection a été reconnue comme plus efficace dans la découverte des défauts que le test (</a:t>
            </a:r>
            <a:r>
              <a:rPr lang="fr-FR" dirty="0" err="1" smtClean="0"/>
              <a:t>Fagan</a:t>
            </a:r>
            <a:r>
              <a:rPr lang="fr-FR" dirty="0" smtClean="0"/>
              <a:t>, </a:t>
            </a:r>
            <a:r>
              <a:rPr lang="fr-FR" dirty="0" err="1" smtClean="0"/>
              <a:t>Prowell</a:t>
            </a:r>
            <a:r>
              <a:rPr lang="fr-FR" dirty="0" smtClean="0"/>
              <a:t>)</a:t>
            </a:r>
          </a:p>
          <a:p>
            <a:r>
              <a:rPr lang="fr-FR" dirty="0" smtClean="0"/>
              <a:t>L’inspection ne remplace pas le test (</a:t>
            </a:r>
            <a:r>
              <a:rPr lang="fr-FR" dirty="0" err="1" smtClean="0"/>
              <a:t>runtime</a:t>
            </a:r>
            <a:r>
              <a:rPr lang="fr-FR" dirty="0" smtClean="0"/>
              <a:t>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343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07776" y="533400"/>
            <a:ext cx="7479023" cy="990600"/>
          </a:xfrm>
        </p:spPr>
        <p:txBody>
          <a:bodyPr/>
          <a:lstStyle/>
          <a:p>
            <a:r>
              <a:rPr lang="fr-FR" dirty="0" smtClean="0"/>
              <a:t>Analyse statique </a:t>
            </a:r>
            <a:endParaRPr lang="fr-FR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00200"/>
            <a:ext cx="60960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C:\Users\Joel\AppData\Local\Microsoft\Windows\Temporary Internet Files\Content.IE5\AE6WVF57\MC900288976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53133"/>
            <a:ext cx="1660281" cy="109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56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07776" y="533400"/>
            <a:ext cx="7479023" cy="990600"/>
          </a:xfrm>
        </p:spPr>
        <p:txBody>
          <a:bodyPr/>
          <a:lstStyle/>
          <a:p>
            <a:r>
              <a:rPr lang="fr-FR" dirty="0"/>
              <a:t>Analyse statique </a:t>
            </a: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00200"/>
            <a:ext cx="60960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C:\Users\Joel\AppData\Local\Microsoft\Windows\Temporary Internet Files\Content.IE5\AE6WVF57\MC900288976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53133"/>
            <a:ext cx="1660281" cy="109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86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59632" y="533400"/>
            <a:ext cx="7427168" cy="990600"/>
          </a:xfrm>
        </p:spPr>
        <p:txBody>
          <a:bodyPr/>
          <a:lstStyle/>
          <a:p>
            <a:r>
              <a:rPr lang="fr-FR" dirty="0"/>
              <a:t>Analyse statique </a:t>
            </a: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00200"/>
            <a:ext cx="60960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C:\Users\Joel\AppData\Local\Microsoft\Windows\Temporary Internet Files\Content.IE5\AE6WVF57\MC900288976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53133"/>
            <a:ext cx="1660281" cy="109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46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Définitions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Cas de test</a:t>
            </a:r>
            <a:r>
              <a:rPr lang="fr-FR" dirty="0" smtClean="0"/>
              <a:t>, il contient :</a:t>
            </a:r>
          </a:p>
          <a:p>
            <a:pPr lvl="1"/>
            <a:r>
              <a:rPr lang="fr-FR" dirty="0" smtClean="0"/>
              <a:t>Spécification des entrées</a:t>
            </a:r>
          </a:p>
          <a:p>
            <a:pPr lvl="1"/>
            <a:r>
              <a:rPr lang="fr-FR" dirty="0" smtClean="0"/>
              <a:t>Spécification des sorties attendues</a:t>
            </a:r>
          </a:p>
          <a:p>
            <a:pPr lvl="1"/>
            <a:r>
              <a:rPr lang="fr-FR" dirty="0" smtClean="0"/>
              <a:t>Description de ce qui est testé</a:t>
            </a:r>
          </a:p>
          <a:p>
            <a:r>
              <a:rPr lang="fr-FR" dirty="0" smtClean="0">
                <a:solidFill>
                  <a:srgbClr val="FF0000"/>
                </a:solidFill>
              </a:rPr>
              <a:t>Données de test </a:t>
            </a:r>
          </a:p>
          <a:p>
            <a:pPr lvl="1"/>
            <a:r>
              <a:rPr lang="fr-FR" dirty="0" smtClean="0"/>
              <a:t>Les entrées conçues pour tester le système</a:t>
            </a:r>
          </a:p>
          <a:p>
            <a:r>
              <a:rPr lang="fr-FR" dirty="0" smtClean="0">
                <a:solidFill>
                  <a:srgbClr val="FF0000"/>
                </a:solidFill>
              </a:rPr>
              <a:t>Automatisation du test </a:t>
            </a:r>
          </a:p>
          <a:p>
            <a:pPr lvl="1"/>
            <a:r>
              <a:rPr lang="fr-FR" dirty="0" smtClean="0"/>
              <a:t>Les données de tests peuvent parfois être générées automatiquement</a:t>
            </a:r>
          </a:p>
          <a:p>
            <a:pPr lvl="1"/>
            <a:r>
              <a:rPr lang="fr-FR" dirty="0" smtClean="0"/>
              <a:t>La génération automatique des cas de tests est impossible (oracle)</a:t>
            </a:r>
          </a:p>
          <a:p>
            <a:pPr lvl="1"/>
            <a:r>
              <a:rPr lang="fr-FR" dirty="0" smtClean="0"/>
              <a:t>L’exécution des tests peut être automatique </a:t>
            </a:r>
          </a:p>
          <a:p>
            <a:pPr lvl="2"/>
            <a:r>
              <a:rPr lang="fr-FR" dirty="0" smtClean="0"/>
              <a:t>Les résultats attendus sont automatiquement comparés aux résultats obtenus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840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3 étapes du test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 logiciel « commercial » doit passer par trois phases de test :</a:t>
            </a:r>
          </a:p>
          <a:p>
            <a:pPr lvl="1"/>
            <a:r>
              <a:rPr lang="fr-FR" dirty="0" smtClean="0">
                <a:solidFill>
                  <a:srgbClr val="FF0000"/>
                </a:solidFill>
              </a:rPr>
              <a:t>Le test durant le développement </a:t>
            </a:r>
          </a:p>
          <a:p>
            <a:pPr lvl="2"/>
            <a:r>
              <a:rPr lang="fr-FR" dirty="0" smtClean="0"/>
              <a:t>Les concepteurs et les développeurs sont impliqués</a:t>
            </a:r>
          </a:p>
          <a:p>
            <a:pPr lvl="1"/>
            <a:r>
              <a:rPr lang="fr-FR" dirty="0" smtClean="0">
                <a:solidFill>
                  <a:srgbClr val="FF0000"/>
                </a:solidFill>
              </a:rPr>
              <a:t>Le test de version</a:t>
            </a:r>
          </a:p>
          <a:p>
            <a:pPr lvl="2"/>
            <a:r>
              <a:rPr lang="fr-FR" dirty="0" smtClean="0"/>
              <a:t>Test du système complet (la version) avant remise aux utilisateurs </a:t>
            </a:r>
          </a:p>
          <a:p>
            <a:pPr lvl="2"/>
            <a:r>
              <a:rPr lang="fr-FR" dirty="0" smtClean="0"/>
              <a:t>L’objectif est la vérification que le système répond aux besoins exprimés dans les spécifications (validées par les parties prenantes)</a:t>
            </a:r>
          </a:p>
          <a:p>
            <a:pPr lvl="1"/>
            <a:r>
              <a:rPr lang="fr-FR" dirty="0" smtClean="0">
                <a:solidFill>
                  <a:srgbClr val="FF0000"/>
                </a:solidFill>
              </a:rPr>
              <a:t>Le test par les utilisateurs</a:t>
            </a:r>
          </a:p>
          <a:p>
            <a:pPr lvl="2"/>
            <a:r>
              <a:rPr lang="fr-FR" dirty="0" smtClean="0"/>
              <a:t>Les utilisateurs potentiels du système le teste dans leur environnement</a:t>
            </a:r>
          </a:p>
          <a:p>
            <a:pPr lvl="2"/>
            <a:r>
              <a:rPr lang="fr-FR" dirty="0" smtClean="0"/>
              <a:t>Lors du test d’acceptation, le client décide si le système peut être accepté dans l’état ou si des travaux supplémentaires sont nécessaires</a:t>
            </a:r>
          </a:p>
          <a:p>
            <a:pPr lvl="2"/>
            <a:r>
              <a:rPr lang="fr-FR" dirty="0" smtClean="0"/>
              <a:t>Ici, on valide l’adéquation du logiciel à sa tâche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2753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test durant le développement 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52736"/>
            <a:ext cx="1639887" cy="173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309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Engineering    (B. Meyer)</a:t>
            </a:r>
            <a:endParaRPr lang="en-US" dirty="0"/>
          </a:p>
        </p:txBody>
      </p:sp>
      <p:sp>
        <p:nvSpPr>
          <p:cNvPr id="304131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11560" y="1988840"/>
            <a:ext cx="8229600" cy="443581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Writing software </a:t>
            </a:r>
            <a:r>
              <a:rPr lang="en-US" dirty="0" smtClean="0"/>
              <a:t>that’s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/>
              <a:t>Correct</a:t>
            </a:r>
            <a:br>
              <a:rPr lang="en-US" dirty="0"/>
            </a:br>
            <a:r>
              <a:rPr lang="en-US" dirty="0"/>
              <a:t>		Does what it’s supposed to!</a:t>
            </a:r>
          </a:p>
          <a:p>
            <a:pPr lvl="1"/>
            <a:r>
              <a:rPr lang="en-US" dirty="0"/>
              <a:t>Extendible</a:t>
            </a:r>
            <a:br>
              <a:rPr lang="en-US" dirty="0"/>
            </a:br>
            <a:r>
              <a:rPr lang="en-US" dirty="0"/>
              <a:t>		Easy to change!</a:t>
            </a:r>
          </a:p>
          <a:p>
            <a:pPr lvl="1"/>
            <a:r>
              <a:rPr lang="en-US" dirty="0"/>
              <a:t>Readable</a:t>
            </a:r>
            <a:br>
              <a:rPr lang="en-US" dirty="0"/>
            </a:br>
            <a:r>
              <a:rPr lang="en-US" dirty="0"/>
              <a:t>		by humans!</a:t>
            </a:r>
          </a:p>
          <a:p>
            <a:pPr lvl="1"/>
            <a:r>
              <a:rPr lang="en-US" dirty="0"/>
              <a:t>Reusable</a:t>
            </a:r>
            <a:br>
              <a:rPr lang="en-US" dirty="0"/>
            </a:br>
            <a:r>
              <a:rPr lang="en-US" dirty="0"/>
              <a:t>		Don’t reinvent the wheel!</a:t>
            </a:r>
          </a:p>
          <a:p>
            <a:pPr lvl="1"/>
            <a:r>
              <a:rPr lang="en-US" dirty="0"/>
              <a:t>Robust</a:t>
            </a:r>
            <a:br>
              <a:rPr lang="en-US" dirty="0"/>
            </a:br>
            <a:r>
              <a:rPr lang="en-US" dirty="0"/>
              <a:t>		React appropriately to </a:t>
            </a:r>
            <a:r>
              <a:rPr lang="en-US" dirty="0" smtClean="0"/>
              <a:t>errors</a:t>
            </a:r>
          </a:p>
          <a:p>
            <a:pPr lvl="1"/>
            <a:r>
              <a:rPr lang="en-US" dirty="0" smtClean="0"/>
              <a:t>Secure</a:t>
            </a:r>
            <a:br>
              <a:rPr lang="en-US" dirty="0" smtClean="0"/>
            </a:br>
            <a:r>
              <a:rPr lang="en-US" dirty="0" smtClean="0"/>
              <a:t>		Defeat attackers</a:t>
            </a:r>
            <a:endParaRPr lang="en-US" dirty="0"/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 rot="19232477">
            <a:off x="5463695" y="4610519"/>
            <a:ext cx="35961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fr-FR" sz="5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Rappel ?</a:t>
            </a:r>
            <a:endParaRPr lang="fr-FR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938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Tester durant le développement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On considère ici toutes </a:t>
            </a:r>
            <a:r>
              <a:rPr lang="fr-FR" dirty="0"/>
              <a:t>les activités de </a:t>
            </a:r>
            <a:r>
              <a:rPr lang="fr-FR" dirty="0" smtClean="0"/>
              <a:t>test conduites par l’équipe qui développe le système </a:t>
            </a:r>
          </a:p>
          <a:p>
            <a:r>
              <a:rPr lang="fr-FR" dirty="0" smtClean="0"/>
              <a:t>Ici, le testeur est habituellement le développeur</a:t>
            </a:r>
          </a:p>
          <a:p>
            <a:r>
              <a:rPr lang="fr-FR" dirty="0" smtClean="0">
                <a:solidFill>
                  <a:srgbClr val="FF0000"/>
                </a:solidFill>
              </a:rPr>
              <a:t>Durant le développement le test est conduit à trois niveaux</a:t>
            </a:r>
            <a:r>
              <a:rPr lang="fr-FR" dirty="0" smtClean="0"/>
              <a:t> :</a:t>
            </a:r>
          </a:p>
          <a:p>
            <a:pPr lvl="1"/>
            <a:r>
              <a:rPr lang="fr-FR" dirty="0" smtClean="0">
                <a:solidFill>
                  <a:srgbClr val="FF0000"/>
                </a:solidFill>
              </a:rPr>
              <a:t>Le test unitaire</a:t>
            </a:r>
            <a:r>
              <a:rPr lang="fr-FR" dirty="0" smtClean="0"/>
              <a:t>, où l’on teste les unités de programmes ou les classes. On s’intéresse à la fonctionnalité des objets ou des méthodes</a:t>
            </a:r>
          </a:p>
          <a:p>
            <a:pPr lvl="1"/>
            <a:r>
              <a:rPr lang="fr-FR" dirty="0" smtClean="0">
                <a:solidFill>
                  <a:srgbClr val="FF0000"/>
                </a:solidFill>
              </a:rPr>
              <a:t>Le test des composants</a:t>
            </a:r>
            <a:r>
              <a:rPr lang="fr-FR" dirty="0" smtClean="0"/>
              <a:t>, où plusieurs unités sont intégrées pour créer un composant. L’intérêt se porte sur les interfaces</a:t>
            </a:r>
          </a:p>
          <a:p>
            <a:pPr lvl="1"/>
            <a:r>
              <a:rPr lang="fr-FR" dirty="0" smtClean="0">
                <a:solidFill>
                  <a:srgbClr val="FF0000"/>
                </a:solidFill>
              </a:rPr>
              <a:t>Le test du système</a:t>
            </a:r>
            <a:r>
              <a:rPr lang="fr-FR" dirty="0" smtClean="0"/>
              <a:t>, où tout ou partie des composants sont intégrés et le système testé dans son intégralité. On se préoccupe ici de l’interaction entre les composants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988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Testing</a:t>
            </a:r>
            <a:r>
              <a:rPr lang="fr-FR" dirty="0" smtClean="0"/>
              <a:t> vs </a:t>
            </a:r>
            <a:r>
              <a:rPr lang="fr-FR" dirty="0" err="1"/>
              <a:t>D</a:t>
            </a:r>
            <a:r>
              <a:rPr lang="fr-FR" dirty="0" err="1" smtClean="0"/>
              <a:t>ebugging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Durant le développement le but du test est de découvrir des « bugs » dans le logiciel</a:t>
            </a:r>
          </a:p>
          <a:p>
            <a:r>
              <a:rPr lang="fr-FR" dirty="0" smtClean="0"/>
              <a:t>Il se confond souvent avec le « </a:t>
            </a:r>
            <a:r>
              <a:rPr lang="fr-FR" dirty="0" err="1" smtClean="0"/>
              <a:t>Debugging</a:t>
            </a:r>
            <a:r>
              <a:rPr lang="fr-FR" dirty="0" smtClean="0"/>
              <a:t> », processus qui consiste :</a:t>
            </a:r>
          </a:p>
          <a:p>
            <a:pPr lvl="1"/>
            <a:r>
              <a:rPr lang="fr-FR" dirty="0" smtClean="0"/>
              <a:t>À localiser les problèmes dans le code</a:t>
            </a:r>
          </a:p>
          <a:p>
            <a:pPr lvl="1"/>
            <a:r>
              <a:rPr lang="fr-FR" dirty="0" smtClean="0"/>
              <a:t>À changer le programme pour corriger les problèmes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846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Test unitaire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Le processus consiste à tester les éléments les plus simples des programmes comme les fonctions ou les méthodes</a:t>
            </a:r>
          </a:p>
          <a:p>
            <a:r>
              <a:rPr lang="fr-FR" dirty="0" smtClean="0"/>
              <a:t>Les tests sont alors des appels à ces routines avec différents paramètres d’entrée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5353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Tester un objet (classe)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FF0000"/>
                </a:solidFill>
              </a:rPr>
              <a:t>Le test doit couvrir  toutes les caractéristiques de l’objet</a:t>
            </a:r>
            <a:r>
              <a:rPr lang="fr-FR" dirty="0" smtClean="0"/>
              <a:t>. Il faut donc :</a:t>
            </a:r>
          </a:p>
          <a:p>
            <a:pPr lvl="1"/>
            <a:r>
              <a:rPr lang="fr-FR" dirty="0" smtClean="0"/>
              <a:t>Tester </a:t>
            </a:r>
            <a:r>
              <a:rPr lang="fr-FR" dirty="0" smtClean="0">
                <a:solidFill>
                  <a:srgbClr val="FF0000"/>
                </a:solidFill>
              </a:rPr>
              <a:t>toutes les opérations</a:t>
            </a:r>
            <a:r>
              <a:rPr lang="fr-FR" dirty="0" smtClean="0"/>
              <a:t> associées à l’objet</a:t>
            </a:r>
          </a:p>
          <a:p>
            <a:pPr lvl="1"/>
            <a:r>
              <a:rPr lang="fr-FR" dirty="0" smtClean="0"/>
              <a:t>Positionner et vérifier les </a:t>
            </a:r>
            <a:r>
              <a:rPr lang="fr-FR" dirty="0" smtClean="0">
                <a:solidFill>
                  <a:srgbClr val="FF0000"/>
                </a:solidFill>
              </a:rPr>
              <a:t>valeurs de tous les attributs </a:t>
            </a:r>
            <a:r>
              <a:rPr lang="fr-FR" dirty="0" smtClean="0"/>
              <a:t>associés à l’objet</a:t>
            </a:r>
          </a:p>
          <a:p>
            <a:pPr lvl="1"/>
            <a:r>
              <a:rPr lang="fr-FR" dirty="0" smtClean="0"/>
              <a:t>Mettre l’objet dans </a:t>
            </a:r>
            <a:r>
              <a:rPr lang="fr-FR" dirty="0" smtClean="0">
                <a:solidFill>
                  <a:srgbClr val="FF0000"/>
                </a:solidFill>
              </a:rPr>
              <a:t>tous</a:t>
            </a:r>
            <a:r>
              <a:rPr lang="fr-FR" dirty="0" smtClean="0"/>
              <a:t> </a:t>
            </a:r>
            <a:r>
              <a:rPr lang="fr-FR" dirty="0" smtClean="0">
                <a:solidFill>
                  <a:srgbClr val="FF0000"/>
                </a:solidFill>
              </a:rPr>
              <a:t>les états possibles</a:t>
            </a:r>
            <a:r>
              <a:rPr lang="fr-FR" dirty="0" smtClean="0"/>
              <a:t>, c’est-à-dire simuler tous les événements qui provoquent un changement d’état</a:t>
            </a:r>
          </a:p>
        </p:txBody>
      </p:sp>
    </p:spTree>
    <p:extLst>
      <p:ext uri="{BB962C8B-B14F-4D97-AF65-F5344CB8AC3E}">
        <p14:creationId xmlns:p14="http://schemas.microsoft.com/office/powerpoint/2010/main" val="203829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Automatisation des tests unitaires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L’automatisation des tests est toujours souhaitable</a:t>
            </a:r>
          </a:p>
          <a:p>
            <a:r>
              <a:rPr lang="fr-FR" dirty="0" smtClean="0"/>
              <a:t>Le test unitaire automatique utilise un </a:t>
            </a:r>
            <a:r>
              <a:rPr lang="fr-FR" dirty="0" err="1" smtClean="0"/>
              <a:t>framework</a:t>
            </a:r>
            <a:r>
              <a:rPr lang="fr-FR" dirty="0" smtClean="0"/>
              <a:t> (</a:t>
            </a:r>
            <a:r>
              <a:rPr lang="fr-FR" dirty="0" err="1" smtClean="0"/>
              <a:t>Junit</a:t>
            </a:r>
            <a:r>
              <a:rPr lang="fr-FR" dirty="0" smtClean="0"/>
              <a:t>, par exemple) pour écrire et passer les tests</a:t>
            </a:r>
          </a:p>
          <a:p>
            <a:r>
              <a:rPr lang="fr-FR" dirty="0" smtClean="0"/>
              <a:t>Le </a:t>
            </a:r>
            <a:r>
              <a:rPr lang="fr-FR" dirty="0" err="1" smtClean="0"/>
              <a:t>framework</a:t>
            </a:r>
            <a:r>
              <a:rPr lang="fr-FR" dirty="0" smtClean="0"/>
              <a:t> fournit des classes génériques de test que l’on peut étendre pour créer les cas de test spécifiques</a:t>
            </a:r>
          </a:p>
          <a:p>
            <a:r>
              <a:rPr lang="fr-FR" dirty="0" smtClean="0"/>
              <a:t>Un test automatique a trois parties :</a:t>
            </a:r>
          </a:p>
          <a:p>
            <a:pPr lvl="1"/>
            <a:r>
              <a:rPr lang="fr-FR" dirty="0" smtClean="0">
                <a:solidFill>
                  <a:srgbClr val="FF0000"/>
                </a:solidFill>
              </a:rPr>
              <a:t>Un « </a:t>
            </a:r>
            <a:r>
              <a:rPr lang="fr-FR" dirty="0" err="1" smtClean="0">
                <a:solidFill>
                  <a:srgbClr val="FF0000"/>
                </a:solidFill>
              </a:rPr>
              <a:t>set-up</a:t>
            </a:r>
            <a:r>
              <a:rPr lang="fr-FR" dirty="0" smtClean="0">
                <a:solidFill>
                  <a:srgbClr val="FF0000"/>
                </a:solidFill>
              </a:rPr>
              <a:t> »</a:t>
            </a:r>
            <a:r>
              <a:rPr lang="fr-FR" dirty="0" smtClean="0"/>
              <a:t>,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smtClean="0"/>
              <a:t>où l’on initialise le système (les entrées et les sorties attendues)</a:t>
            </a:r>
          </a:p>
          <a:p>
            <a:pPr lvl="1"/>
            <a:r>
              <a:rPr lang="fr-FR" dirty="0" smtClean="0">
                <a:solidFill>
                  <a:srgbClr val="FF0000"/>
                </a:solidFill>
              </a:rPr>
              <a:t>Un « call »</a:t>
            </a:r>
            <a:r>
              <a:rPr lang="fr-FR" dirty="0" smtClean="0"/>
              <a:t>, où l’on appelle l’objet ou la méthode testée</a:t>
            </a:r>
          </a:p>
          <a:p>
            <a:pPr lvl="1"/>
            <a:r>
              <a:rPr lang="fr-FR" dirty="0" smtClean="0">
                <a:solidFill>
                  <a:srgbClr val="FF0000"/>
                </a:solidFill>
              </a:rPr>
              <a:t>Une assertion</a:t>
            </a:r>
            <a:r>
              <a:rPr lang="fr-FR" dirty="0" smtClean="0"/>
              <a:t>, où l’on compare le résultat obtenu au résultat attendu. Si l’assertion est évaluée à « Vrai » le test est un succès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012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6995120" cy="990600"/>
          </a:xfrm>
        </p:spPr>
        <p:txBody>
          <a:bodyPr/>
          <a:lstStyle/>
          <a:p>
            <a:r>
              <a:rPr lang="fr-FR" dirty="0" smtClean="0"/>
              <a:t>Les </a:t>
            </a:r>
            <a:r>
              <a:rPr lang="fr-FR" dirty="0" err="1" smtClean="0"/>
              <a:t>mocks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Les objets testé ont parfois des dépendances avec d’autres objets :</a:t>
            </a:r>
          </a:p>
          <a:p>
            <a:pPr lvl="1"/>
            <a:r>
              <a:rPr lang="fr-FR" dirty="0" smtClean="0"/>
              <a:t>Pas encore disponibles : pas encore écrits</a:t>
            </a:r>
          </a:p>
          <a:p>
            <a:pPr lvl="1"/>
            <a:r>
              <a:rPr lang="fr-FR" dirty="0" smtClean="0"/>
              <a:t>Qui ralentiraient le test si ils étaient utilisés (base de données)</a:t>
            </a:r>
          </a:p>
          <a:p>
            <a:r>
              <a:rPr lang="fr-FR" dirty="0" smtClean="0"/>
              <a:t>Dans ces cas on a recours à des </a:t>
            </a:r>
            <a:r>
              <a:rPr lang="fr-FR" dirty="0" err="1" smtClean="0"/>
              <a:t>mocks</a:t>
            </a:r>
            <a:endParaRPr lang="fr-FR" dirty="0" smtClean="0"/>
          </a:p>
          <a:p>
            <a:r>
              <a:rPr lang="fr-FR" dirty="0" smtClean="0">
                <a:solidFill>
                  <a:srgbClr val="FF0000"/>
                </a:solidFill>
              </a:rPr>
              <a:t>Les </a:t>
            </a:r>
            <a:r>
              <a:rPr lang="fr-FR" dirty="0" err="1" smtClean="0">
                <a:solidFill>
                  <a:srgbClr val="FF0000"/>
                </a:solidFill>
              </a:rPr>
              <a:t>mocks</a:t>
            </a:r>
            <a:r>
              <a:rPr lang="fr-FR" dirty="0" smtClean="0">
                <a:solidFill>
                  <a:srgbClr val="FF0000"/>
                </a:solidFill>
              </a:rPr>
              <a:t> sont des objets qui ont la même interface que l’objet indisponible et dont ils simulent la fonctionnalité</a:t>
            </a:r>
          </a:p>
          <a:p>
            <a:pPr lvl="1"/>
            <a:r>
              <a:rPr lang="fr-FR" dirty="0" smtClean="0"/>
              <a:t>L’accès simulé à une base de données se fera grâce à quelques valeurs dans un tableau</a:t>
            </a:r>
          </a:p>
          <a:p>
            <a:pPr lvl="1"/>
            <a:r>
              <a:rPr lang="fr-FR" dirty="0" smtClean="0"/>
              <a:t>Certaines opérations rares ou anormales pourront être simulées à la demande </a:t>
            </a:r>
            <a:endParaRPr lang="fr-FR" dirty="0"/>
          </a:p>
        </p:txBody>
      </p:sp>
      <p:pic>
        <p:nvPicPr>
          <p:cNvPr id="5122" name="Picture 2" descr="C:\Users\Joel\AppData\Local\Microsoft\Windows\Temporary Internet Files\Content.IE5\AE6WVF57\MC900326480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76672"/>
            <a:ext cx="1818742" cy="1065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02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Choix des cas de test unitaires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 test étant cher et chronophage, il est important de choisir des cas de test efficaces </a:t>
            </a:r>
          </a:p>
          <a:p>
            <a:r>
              <a:rPr lang="fr-FR" dirty="0" smtClean="0"/>
              <a:t>Par efficace on entend :</a:t>
            </a:r>
          </a:p>
          <a:p>
            <a:pPr lvl="1"/>
            <a:r>
              <a:rPr lang="fr-FR" dirty="0" smtClean="0"/>
              <a:t>Les cas de test doivent montrer que, quand il est utilisé correctement </a:t>
            </a:r>
            <a:r>
              <a:rPr lang="fr-FR" dirty="0" smtClean="0">
                <a:solidFill>
                  <a:srgbClr val="FF0000"/>
                </a:solidFill>
              </a:rPr>
              <a:t>l’objet testé fait ce qu’il est sensé faire</a:t>
            </a:r>
          </a:p>
          <a:p>
            <a:pPr lvl="1"/>
            <a:r>
              <a:rPr lang="fr-FR" dirty="0" smtClean="0"/>
              <a:t>S’il y a des défauts dans l’objet, </a:t>
            </a:r>
            <a:r>
              <a:rPr lang="fr-FR" dirty="0" smtClean="0">
                <a:solidFill>
                  <a:srgbClr val="FF0000"/>
                </a:solidFill>
              </a:rPr>
              <a:t>les cas de test doivent les révéler</a:t>
            </a:r>
          </a:p>
          <a:p>
            <a:r>
              <a:rPr lang="fr-FR" dirty="0" smtClean="0"/>
              <a:t>Il faut donc écrire deux sortes de cas de test</a:t>
            </a:r>
          </a:p>
          <a:p>
            <a:pPr lvl="1"/>
            <a:r>
              <a:rPr lang="fr-FR" dirty="0" smtClean="0"/>
              <a:t>Ceux qui montrent que l’objet marche</a:t>
            </a:r>
          </a:p>
          <a:p>
            <a:pPr lvl="1"/>
            <a:r>
              <a:rPr lang="fr-FR" dirty="0" smtClean="0"/>
              <a:t>Ceux qui montrent que les entrées anormales sont correctement traitées et ne provoquent pas de plantage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254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Une stratégie : le test par partition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Utilisation des classes d’équivalence que réalise une partition</a:t>
            </a:r>
          </a:p>
          <a:p>
            <a:r>
              <a:rPr lang="fr-FR" dirty="0" smtClean="0">
                <a:solidFill>
                  <a:srgbClr val="FF0000"/>
                </a:solidFill>
              </a:rPr>
              <a:t>On identifie des groupes d’entrée qui possèdent des caractéristiques communes et qui doivent être traitées de la même façon</a:t>
            </a:r>
            <a:r>
              <a:rPr lang="fr-FR" dirty="0" smtClean="0"/>
              <a:t>. On choisira les tests dans chacun des groupes</a:t>
            </a:r>
          </a:p>
          <a:p>
            <a:r>
              <a:rPr lang="fr-FR" dirty="0" smtClean="0"/>
              <a:t>Exemple :</a:t>
            </a:r>
          </a:p>
          <a:p>
            <a:pPr lvl="1"/>
            <a:r>
              <a:rPr lang="fr-FR" dirty="0"/>
              <a:t>Soit un programme qui doit accepter des entiers à cinq chiffres supérieurs à </a:t>
            </a:r>
            <a:r>
              <a:rPr lang="fr-FR" dirty="0" smtClean="0"/>
              <a:t>10000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231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Test par partition : exemple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5069160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On identifie la partition :</a:t>
            </a:r>
          </a:p>
          <a:p>
            <a:pPr lvl="1"/>
            <a:r>
              <a:rPr lang="fr-FR" dirty="0" smtClean="0"/>
              <a:t>Les entiers inférieurs à 10000</a:t>
            </a:r>
          </a:p>
          <a:p>
            <a:pPr lvl="1"/>
            <a:r>
              <a:rPr lang="fr-FR" dirty="0" smtClean="0"/>
              <a:t>Les entiers entre 10000 et 99999</a:t>
            </a:r>
          </a:p>
          <a:p>
            <a:pPr lvl="1"/>
            <a:r>
              <a:rPr lang="fr-FR" dirty="0" smtClean="0"/>
              <a:t>Les entiers supérieurs à 99999</a:t>
            </a:r>
          </a:p>
          <a:p>
            <a:r>
              <a:rPr lang="fr-FR" dirty="0" smtClean="0"/>
              <a:t>On en déduit les valeurs de test, et la valeur de l’assertion Principe de base :  les limites et une valeur au milieu</a:t>
            </a:r>
          </a:p>
          <a:p>
            <a:pPr lvl="1"/>
            <a:r>
              <a:rPr lang="fr-FR" dirty="0" smtClean="0"/>
              <a:t>9999 , faux</a:t>
            </a:r>
          </a:p>
          <a:p>
            <a:pPr lvl="1"/>
            <a:r>
              <a:rPr lang="fr-FR" dirty="0" smtClean="0"/>
              <a:t>10000, vrai</a:t>
            </a:r>
          </a:p>
          <a:p>
            <a:pPr lvl="1"/>
            <a:r>
              <a:rPr lang="fr-FR" dirty="0" smtClean="0"/>
              <a:t>50000, vrai</a:t>
            </a:r>
          </a:p>
          <a:p>
            <a:pPr lvl="1"/>
            <a:r>
              <a:rPr lang="fr-FR" dirty="0" smtClean="0"/>
              <a:t>99999, vrai</a:t>
            </a:r>
          </a:p>
          <a:p>
            <a:pPr lvl="1"/>
            <a:r>
              <a:rPr lang="fr-FR" dirty="0" smtClean="0"/>
              <a:t>100000, faux</a:t>
            </a:r>
          </a:p>
          <a:p>
            <a:r>
              <a:rPr lang="fr-FR" dirty="0"/>
              <a:t>Cette méthode est une illustration des techniques de test dites « boite noire ». </a:t>
            </a:r>
            <a:r>
              <a:rPr lang="fr-FR" dirty="0">
                <a:solidFill>
                  <a:srgbClr val="FF0000"/>
                </a:solidFill>
              </a:rPr>
              <a:t>On </a:t>
            </a:r>
            <a:r>
              <a:rPr lang="fr-FR" dirty="0" smtClean="0">
                <a:solidFill>
                  <a:srgbClr val="FF0000"/>
                </a:solidFill>
              </a:rPr>
              <a:t>n’a</a:t>
            </a:r>
            <a:r>
              <a:rPr lang="fr-FR" dirty="0">
                <a:solidFill>
                  <a:srgbClr val="FF0000"/>
                </a:solidFill>
              </a:rPr>
              <a:t>, en effet, aucune connaissance de comment le programme </a:t>
            </a:r>
            <a:r>
              <a:rPr lang="fr-FR" dirty="0" smtClean="0">
                <a:solidFill>
                  <a:srgbClr val="FF0000"/>
                </a:solidFill>
              </a:rPr>
              <a:t>fait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956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Une autre stratégie : les conseils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924000"/>
          </a:xfrm>
        </p:spPr>
        <p:txBody>
          <a:bodyPr>
            <a:normAutofit fontScale="85000" lnSpcReduction="10000"/>
          </a:bodyPr>
          <a:lstStyle/>
          <a:p>
            <a:r>
              <a:rPr lang="fr-FR" dirty="0" smtClean="0"/>
              <a:t>On peut choisir les cas de test en suivant les conseils</a:t>
            </a:r>
          </a:p>
          <a:p>
            <a:r>
              <a:rPr lang="fr-FR" dirty="0" smtClean="0"/>
              <a:t>Selon </a:t>
            </a:r>
            <a:r>
              <a:rPr lang="fr-FR" dirty="0" err="1" smtClean="0"/>
              <a:t>Whittaker</a:t>
            </a:r>
            <a:r>
              <a:rPr lang="fr-FR" dirty="0" smtClean="0"/>
              <a:t> :</a:t>
            </a:r>
          </a:p>
          <a:p>
            <a:pPr lvl="1"/>
            <a:r>
              <a:rPr lang="fr-FR" dirty="0" smtClean="0"/>
              <a:t>Choisir les données qui forcent le  système à produire des messages d’erreur</a:t>
            </a:r>
          </a:p>
          <a:p>
            <a:pPr lvl="1"/>
            <a:r>
              <a:rPr lang="fr-FR" dirty="0" smtClean="0"/>
              <a:t>Construire des données qui conduisent au débordement des buffers</a:t>
            </a:r>
          </a:p>
          <a:p>
            <a:pPr lvl="1"/>
            <a:r>
              <a:rPr lang="fr-FR" dirty="0" smtClean="0"/>
              <a:t>Répétez la même entrée de nombreuses fois</a:t>
            </a:r>
          </a:p>
          <a:p>
            <a:pPr lvl="1"/>
            <a:r>
              <a:rPr lang="fr-FR" dirty="0" smtClean="0"/>
              <a:t>Forcer la génération de sorties invalides</a:t>
            </a:r>
          </a:p>
          <a:p>
            <a:pPr lvl="1"/>
            <a:r>
              <a:rPr lang="fr-FR" dirty="0" smtClean="0"/>
              <a:t>Forcer le calcul de résultats trop grands ou trop petits 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381" y="1673225"/>
            <a:ext cx="3558238" cy="4718050"/>
          </a:xfrm>
        </p:spPr>
      </p:pic>
    </p:spTree>
    <p:extLst>
      <p:ext uri="{BB962C8B-B14F-4D97-AF65-F5344CB8AC3E}">
        <p14:creationId xmlns:p14="http://schemas.microsoft.com/office/powerpoint/2010/main" val="235224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problème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half" idx="2"/>
          </p:nvPr>
        </p:nvSpPr>
        <p:spPr>
          <a:xfrm>
            <a:off x="4648200" y="2564904"/>
            <a:ext cx="4038600" cy="3826752"/>
          </a:xfrm>
        </p:spPr>
        <p:txBody>
          <a:bodyPr/>
          <a:lstStyle/>
          <a:p>
            <a:r>
              <a:rPr lang="fr-FR" dirty="0" smtClean="0"/>
              <a:t>Comment être sûr que l’on a écrit le bon programme ?</a:t>
            </a:r>
            <a:endParaRPr lang="fr-FR" dirty="0"/>
          </a:p>
        </p:txBody>
      </p:sp>
      <p:pic>
        <p:nvPicPr>
          <p:cNvPr id="8" name="Picture 2" descr="C:\Users\Joel\AppData\Local\Microsoft\Windows\Temporary Internet Files\Content.IE5\XTQDVIMJ\MC900078627[1].wmf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00" y="2059531"/>
            <a:ext cx="4016999" cy="394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88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 propos des conseils 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260" y="1673225"/>
            <a:ext cx="2762479" cy="4718050"/>
          </a:xfrm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 smtClean="0"/>
              <a:t>« La maturité est la capacité de faire quelque chose </a:t>
            </a:r>
            <a:r>
              <a:rPr lang="fr-FR" i="1" dirty="0" smtClean="0"/>
              <a:t>malgré</a:t>
            </a:r>
            <a:r>
              <a:rPr lang="fr-FR" dirty="0" smtClean="0"/>
              <a:t> le fait que vos parents vous l’ont demandé ».</a:t>
            </a:r>
          </a:p>
          <a:p>
            <a:pPr algn="r"/>
            <a:r>
              <a:rPr lang="fr-FR" dirty="0" smtClean="0"/>
              <a:t>Paul </a:t>
            </a:r>
            <a:r>
              <a:rPr lang="fr-FR" dirty="0" err="1" smtClean="0"/>
              <a:t>Watzlawick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265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1331640" y="533400"/>
            <a:ext cx="7355160" cy="990600"/>
          </a:xfrm>
        </p:spPr>
        <p:txBody>
          <a:bodyPr/>
          <a:lstStyle/>
          <a:p>
            <a:r>
              <a:rPr lang="fr-FR" dirty="0" smtClean="0"/>
              <a:t>Junit.org </a:t>
            </a:r>
            <a:endParaRPr lang="fr-FR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00200"/>
            <a:ext cx="60960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C:\Users\Joel\AppData\Local\Microsoft\Windows\Temporary Internet Files\Content.IE5\AE6WVF57\MC900288976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53133"/>
            <a:ext cx="1660281" cy="109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91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07776" y="533400"/>
            <a:ext cx="7479023" cy="990600"/>
          </a:xfrm>
        </p:spPr>
        <p:txBody>
          <a:bodyPr/>
          <a:lstStyle/>
          <a:p>
            <a:r>
              <a:rPr lang="fr-FR" dirty="0" err="1" smtClean="0"/>
              <a:t>JUnit</a:t>
            </a:r>
            <a:r>
              <a:rPr lang="fr-FR" dirty="0" smtClean="0"/>
              <a:t> : Une méthode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4D9A1-E25C-4FA7-AE0C-504B7B31395D}" type="slidenum">
              <a:rPr lang="fr-FR" smtClean="0"/>
              <a:t>32</a:t>
            </a:fld>
            <a:endParaRPr lang="fr-FR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4" r="50305" b="60085"/>
          <a:stretch/>
        </p:blipFill>
        <p:spPr bwMode="auto">
          <a:xfrm>
            <a:off x="971600" y="1916832"/>
            <a:ext cx="7077069" cy="3193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 descr="C:\Users\Joel\AppData\Local\Microsoft\Windows\Temporary Internet Files\Content.IE5\AE6WVF57\MC900288976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53133"/>
            <a:ext cx="1660281" cy="109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11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07776" y="533400"/>
            <a:ext cx="7479023" cy="990600"/>
          </a:xfrm>
        </p:spPr>
        <p:txBody>
          <a:bodyPr/>
          <a:lstStyle/>
          <a:p>
            <a:r>
              <a:rPr lang="fr-FR" dirty="0" err="1" smtClean="0"/>
              <a:t>JUnit</a:t>
            </a:r>
            <a:r>
              <a:rPr lang="fr-FR" dirty="0" smtClean="0"/>
              <a:t> : La classe de test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4D9A1-E25C-4FA7-AE0C-504B7B31395D}" type="slidenum">
              <a:rPr lang="fr-FR" smtClean="0"/>
              <a:t>33</a:t>
            </a:fld>
            <a:endParaRPr lang="fr-FR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6" r="27121" b="45123"/>
          <a:stretch/>
        </p:blipFill>
        <p:spPr bwMode="auto">
          <a:xfrm>
            <a:off x="1619672" y="1700808"/>
            <a:ext cx="5336174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C:\Users\Joel\AppData\Local\Microsoft\Windows\Temporary Internet Files\Content.IE5\AE6WVF57\MC900288976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53133"/>
            <a:ext cx="1660281" cy="109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32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1331640" y="533400"/>
            <a:ext cx="7355160" cy="990600"/>
          </a:xfrm>
        </p:spPr>
        <p:txBody>
          <a:bodyPr/>
          <a:lstStyle/>
          <a:p>
            <a:r>
              <a:rPr lang="fr-FR" dirty="0" err="1" smtClean="0"/>
              <a:t>JUnit</a:t>
            </a:r>
            <a:r>
              <a:rPr lang="fr-FR" dirty="0" smtClean="0"/>
              <a:t> : le résultat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4D9A1-E25C-4FA7-AE0C-504B7B31395D}" type="slidenum">
              <a:rPr lang="fr-FR" smtClean="0"/>
              <a:t>34</a:t>
            </a:fld>
            <a:endParaRPr lang="fr-FR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6" t="9649" r="29062" b="37720"/>
          <a:stretch/>
        </p:blipFill>
        <p:spPr bwMode="auto">
          <a:xfrm>
            <a:off x="179512" y="2204864"/>
            <a:ext cx="4017814" cy="3331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6" r="29467" b="60018"/>
          <a:stretch/>
        </p:blipFill>
        <p:spPr bwMode="auto">
          <a:xfrm>
            <a:off x="4338877" y="1844824"/>
            <a:ext cx="4633806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79" b="20428"/>
          <a:stretch/>
        </p:blipFill>
        <p:spPr bwMode="auto">
          <a:xfrm>
            <a:off x="29344" y="6040644"/>
            <a:ext cx="4038600" cy="397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Légende encadrée 1 1"/>
          <p:cNvSpPr/>
          <p:nvPr/>
        </p:nvSpPr>
        <p:spPr>
          <a:xfrm>
            <a:off x="7105383" y="5205211"/>
            <a:ext cx="1512168" cy="360040"/>
          </a:xfrm>
          <a:prstGeom prst="borderCallout1">
            <a:avLst>
              <a:gd name="adj1" fmla="val 18750"/>
              <a:gd name="adj2" fmla="val -8333"/>
              <a:gd name="adj3" fmla="val -241521"/>
              <a:gd name="adj4" fmla="val -639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Le code</a:t>
            </a:r>
            <a:endParaRPr lang="fr-FR" dirty="0"/>
          </a:p>
        </p:txBody>
      </p:sp>
      <p:sp>
        <p:nvSpPr>
          <p:cNvPr id="8" name="Légende encadrée 1 7"/>
          <p:cNvSpPr/>
          <p:nvPr/>
        </p:nvSpPr>
        <p:spPr>
          <a:xfrm>
            <a:off x="4067944" y="5207349"/>
            <a:ext cx="1512168" cy="360040"/>
          </a:xfrm>
          <a:prstGeom prst="borderCallout1">
            <a:avLst>
              <a:gd name="adj1" fmla="val 18750"/>
              <a:gd name="adj2" fmla="val -8333"/>
              <a:gd name="adj3" fmla="val -241521"/>
              <a:gd name="adj4" fmla="val -639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Les tests</a:t>
            </a:r>
            <a:endParaRPr lang="fr-FR" dirty="0"/>
          </a:p>
        </p:txBody>
      </p:sp>
      <p:sp>
        <p:nvSpPr>
          <p:cNvPr id="10" name="Légende encadrée 1 9"/>
          <p:cNvSpPr/>
          <p:nvPr/>
        </p:nvSpPr>
        <p:spPr>
          <a:xfrm>
            <a:off x="5580111" y="6077769"/>
            <a:ext cx="2281355" cy="360040"/>
          </a:xfrm>
          <a:prstGeom prst="borderCallout1">
            <a:avLst>
              <a:gd name="adj1" fmla="val 18750"/>
              <a:gd name="adj2" fmla="val -8333"/>
              <a:gd name="adj3" fmla="val 40670"/>
              <a:gd name="adj4" fmla="val -641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Les tests sont OK !</a:t>
            </a:r>
            <a:endParaRPr lang="fr-FR" dirty="0"/>
          </a:p>
        </p:txBody>
      </p:sp>
      <p:pic>
        <p:nvPicPr>
          <p:cNvPr id="14" name="Picture 2" descr="C:\Users\Joel\AppData\Local\Microsoft\Windows\Temporary Internet Files\Content.IE5\AE6WVF57\MC900288976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53133"/>
            <a:ext cx="1660281" cy="109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71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Test unitaire : </a:t>
            </a:r>
            <a:r>
              <a:rPr lang="fr-FR" dirty="0" err="1" smtClean="0"/>
              <a:t>JUnit</a:t>
            </a:r>
            <a:r>
              <a:rPr lang="fr-FR" dirty="0" smtClean="0"/>
              <a:t>, </a:t>
            </a:r>
            <a:r>
              <a:rPr lang="fr-FR" dirty="0" err="1" smtClean="0"/>
              <a:t>xUnit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16" y="1673225"/>
            <a:ext cx="3877968" cy="4718050"/>
          </a:xfr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6" name="Espace réservé du contenu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691" y="1673225"/>
            <a:ext cx="3513618" cy="4718050"/>
          </a:xfrm>
        </p:spPr>
      </p:pic>
    </p:spTree>
    <p:extLst>
      <p:ext uri="{BB962C8B-B14F-4D97-AF65-F5344CB8AC3E}">
        <p14:creationId xmlns:p14="http://schemas.microsoft.com/office/powerpoint/2010/main" val="171523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Le test au niveau du composant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846640" cy="2948136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Les composants sont souvent des composites formés à partir de plusieurs objets en </a:t>
            </a:r>
            <a:r>
              <a:rPr lang="fr-FR" dirty="0" smtClean="0"/>
              <a:t>interaction</a:t>
            </a:r>
          </a:p>
          <a:p>
            <a:r>
              <a:rPr lang="fr-FR" dirty="0" smtClean="0">
                <a:solidFill>
                  <a:srgbClr val="FF0000"/>
                </a:solidFill>
              </a:rPr>
              <a:t>On accède à la fonctionnalité des composants qu’à travers leur interface, précédemment défini</a:t>
            </a:r>
            <a:endParaRPr lang="fr-FR" dirty="0">
              <a:solidFill>
                <a:srgbClr val="FF0000"/>
              </a:solidFill>
            </a:endParaRPr>
          </a:p>
          <a:p>
            <a:r>
              <a:rPr lang="fr-FR" dirty="0" smtClean="0"/>
              <a:t>Ce type de test s’efforce de démontrer que l’interface se comporte conformément à ses spécifications</a:t>
            </a:r>
          </a:p>
          <a:p>
            <a:r>
              <a:rPr lang="fr-FR" dirty="0" smtClean="0"/>
              <a:t>On suppose que les tests unitaires sur les objets ont été passés avec succès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538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principe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427984" y="1600200"/>
            <a:ext cx="4258816" cy="4876800"/>
          </a:xfrm>
        </p:spPr>
        <p:txBody>
          <a:bodyPr/>
          <a:lstStyle/>
          <a:p>
            <a:r>
              <a:rPr lang="fr-FR" dirty="0" smtClean="0"/>
              <a:t>Les cas de test ne sont pas appliqués sur les constituants du composant mais sur son interface</a:t>
            </a:r>
          </a:p>
          <a:p>
            <a:r>
              <a:rPr lang="fr-FR" dirty="0" smtClean="0"/>
              <a:t>Les erreurs d’interface dans le composant ne sont pas obligatoirement détectables par le test au niveau des objets </a:t>
            </a:r>
            <a:endParaRPr lang="fr-FR" dirty="0"/>
          </a:p>
        </p:txBody>
      </p:sp>
      <p:grpSp>
        <p:nvGrpSpPr>
          <p:cNvPr id="35" name="Groupe 34"/>
          <p:cNvGrpSpPr/>
          <p:nvPr/>
        </p:nvGrpSpPr>
        <p:grpSpPr>
          <a:xfrm>
            <a:off x="683568" y="3717032"/>
            <a:ext cx="3384376" cy="1872208"/>
            <a:chOff x="827584" y="3717032"/>
            <a:chExt cx="3384376" cy="1872208"/>
          </a:xfrm>
        </p:grpSpPr>
        <p:sp>
          <p:nvSpPr>
            <p:cNvPr id="4" name="Rectangle 3"/>
            <p:cNvSpPr/>
            <p:nvPr/>
          </p:nvSpPr>
          <p:spPr>
            <a:xfrm>
              <a:off x="827584" y="3717032"/>
              <a:ext cx="3384376" cy="1872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293296" y="4005064"/>
              <a:ext cx="648072" cy="504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A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005826" y="4005065"/>
              <a:ext cx="648072" cy="504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B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123728" y="4869160"/>
              <a:ext cx="648072" cy="504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C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Connecteur droit avec flèche 10"/>
            <p:cNvCxnSpPr>
              <a:stCxn id="5" idx="2"/>
              <a:endCxn id="7" idx="1"/>
            </p:cNvCxnSpPr>
            <p:nvPr/>
          </p:nvCxnSpPr>
          <p:spPr>
            <a:xfrm rot="16200000" flipH="1">
              <a:off x="1564496" y="4561956"/>
              <a:ext cx="612068" cy="506396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avec flèche 10"/>
            <p:cNvCxnSpPr>
              <a:stCxn id="6" idx="2"/>
              <a:endCxn id="7" idx="3"/>
            </p:cNvCxnSpPr>
            <p:nvPr/>
          </p:nvCxnSpPr>
          <p:spPr>
            <a:xfrm rot="5400000">
              <a:off x="2744798" y="4536123"/>
              <a:ext cx="612067" cy="558062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0"/>
            <p:cNvCxnSpPr/>
            <p:nvPr/>
          </p:nvCxnSpPr>
          <p:spPr>
            <a:xfrm rot="10800000">
              <a:off x="1941368" y="4221086"/>
              <a:ext cx="1064458" cy="1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avec flèche 10"/>
            <p:cNvCxnSpPr/>
            <p:nvPr/>
          </p:nvCxnSpPr>
          <p:spPr>
            <a:xfrm>
              <a:off x="1941368" y="4365104"/>
              <a:ext cx="1064458" cy="7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/>
          <p:cNvSpPr/>
          <p:nvPr/>
        </p:nvSpPr>
        <p:spPr>
          <a:xfrm>
            <a:off x="1051992" y="3492732"/>
            <a:ext cx="288032" cy="2880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/>
          <p:cNvSpPr/>
          <p:nvPr/>
        </p:nvSpPr>
        <p:spPr>
          <a:xfrm>
            <a:off x="1630461" y="3494801"/>
            <a:ext cx="288032" cy="2880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/>
          <p:cNvSpPr/>
          <p:nvPr/>
        </p:nvSpPr>
        <p:spPr>
          <a:xfrm>
            <a:off x="2231740" y="3496870"/>
            <a:ext cx="288032" cy="2880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/>
          <p:cNvSpPr/>
          <p:nvPr/>
        </p:nvSpPr>
        <p:spPr>
          <a:xfrm>
            <a:off x="2787399" y="3498939"/>
            <a:ext cx="288032" cy="2880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/>
          <p:cNvSpPr/>
          <p:nvPr/>
        </p:nvSpPr>
        <p:spPr>
          <a:xfrm>
            <a:off x="3365866" y="3501008"/>
            <a:ext cx="288032" cy="2880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/>
          <p:cNvSpPr/>
          <p:nvPr/>
        </p:nvSpPr>
        <p:spPr>
          <a:xfrm>
            <a:off x="1704873" y="2348880"/>
            <a:ext cx="1341766" cy="576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Cas de Test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44" name="Connecteur en arc 43"/>
          <p:cNvCxnSpPr>
            <a:stCxn id="42" idx="2"/>
            <a:endCxn id="37" idx="0"/>
          </p:cNvCxnSpPr>
          <p:nvPr/>
        </p:nvCxnSpPr>
        <p:spPr>
          <a:xfrm rot="5400000">
            <a:off x="1501988" y="2618964"/>
            <a:ext cx="567788" cy="1179748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en arc 44"/>
          <p:cNvCxnSpPr>
            <a:stCxn id="42" idx="2"/>
            <a:endCxn id="38" idx="0"/>
          </p:cNvCxnSpPr>
          <p:nvPr/>
        </p:nvCxnSpPr>
        <p:spPr>
          <a:xfrm rot="5400000">
            <a:off x="1790189" y="2909233"/>
            <a:ext cx="569857" cy="601279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en arc 45"/>
          <p:cNvCxnSpPr>
            <a:stCxn id="42" idx="2"/>
            <a:endCxn id="39" idx="0"/>
          </p:cNvCxnSpPr>
          <p:nvPr/>
        </p:nvCxnSpPr>
        <p:spPr>
          <a:xfrm rot="5400000">
            <a:off x="2089793" y="3210907"/>
            <a:ext cx="571926" cy="127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en arc 46"/>
          <p:cNvCxnSpPr>
            <a:stCxn id="42" idx="2"/>
            <a:endCxn id="40" idx="0"/>
          </p:cNvCxnSpPr>
          <p:nvPr/>
        </p:nvCxnSpPr>
        <p:spPr>
          <a:xfrm rot="16200000" flipH="1">
            <a:off x="2366588" y="2934111"/>
            <a:ext cx="573995" cy="555659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en arc 47"/>
          <p:cNvCxnSpPr>
            <a:stCxn id="42" idx="2"/>
            <a:endCxn id="41" idx="0"/>
          </p:cNvCxnSpPr>
          <p:nvPr/>
        </p:nvCxnSpPr>
        <p:spPr>
          <a:xfrm rot="16200000" flipH="1">
            <a:off x="2654787" y="2645913"/>
            <a:ext cx="576064" cy="1134126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23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types d’erreur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Les différents types d’erreur dépendent des différents types d’interface possibles :</a:t>
            </a:r>
          </a:p>
          <a:p>
            <a:pPr lvl="1"/>
            <a:r>
              <a:rPr lang="fr-FR" dirty="0">
                <a:solidFill>
                  <a:srgbClr val="FF0000"/>
                </a:solidFill>
              </a:rPr>
              <a:t>P</a:t>
            </a:r>
            <a:r>
              <a:rPr lang="fr-FR" dirty="0" smtClean="0">
                <a:solidFill>
                  <a:srgbClr val="FF0000"/>
                </a:solidFill>
              </a:rPr>
              <a:t>aramètres</a:t>
            </a:r>
            <a:r>
              <a:rPr lang="fr-FR" dirty="0" smtClean="0"/>
              <a:t> :</a:t>
            </a:r>
          </a:p>
          <a:p>
            <a:pPr lvl="2"/>
            <a:r>
              <a:rPr lang="fr-FR" dirty="0" smtClean="0"/>
              <a:t>Les données sont passées d’un élément à un autre (méthode)</a:t>
            </a:r>
          </a:p>
          <a:p>
            <a:pPr lvl="1"/>
            <a:r>
              <a:rPr lang="fr-FR" dirty="0" smtClean="0">
                <a:solidFill>
                  <a:srgbClr val="FF0000"/>
                </a:solidFill>
              </a:rPr>
              <a:t>Mémoire partagée </a:t>
            </a:r>
            <a:r>
              <a:rPr lang="fr-FR" dirty="0" smtClean="0"/>
              <a:t>:</a:t>
            </a:r>
          </a:p>
          <a:p>
            <a:pPr lvl="2"/>
            <a:r>
              <a:rPr lang="fr-FR" dirty="0" smtClean="0"/>
              <a:t>Les données sont placées dans la mémoire par un élément et accédé par un autre (systèmes embarqués)</a:t>
            </a:r>
          </a:p>
          <a:p>
            <a:pPr lvl="1"/>
            <a:r>
              <a:rPr lang="fr-FR" dirty="0" smtClean="0">
                <a:solidFill>
                  <a:srgbClr val="FF0000"/>
                </a:solidFill>
              </a:rPr>
              <a:t>Procédures</a:t>
            </a:r>
            <a:r>
              <a:rPr lang="fr-FR" dirty="0" smtClean="0"/>
              <a:t> :</a:t>
            </a:r>
          </a:p>
          <a:p>
            <a:pPr lvl="2"/>
            <a:r>
              <a:rPr lang="fr-FR" dirty="0" smtClean="0"/>
              <a:t>Un élément encapsule un ensemble de procédures appelables par un autre élément (objet, composants réutilisables)</a:t>
            </a:r>
          </a:p>
          <a:p>
            <a:pPr lvl="1"/>
            <a:r>
              <a:rPr lang="fr-FR" dirty="0" smtClean="0">
                <a:solidFill>
                  <a:srgbClr val="FF0000"/>
                </a:solidFill>
              </a:rPr>
              <a:t>Messages</a:t>
            </a:r>
            <a:r>
              <a:rPr lang="fr-FR" dirty="0" smtClean="0"/>
              <a:t> :</a:t>
            </a:r>
          </a:p>
          <a:p>
            <a:pPr lvl="2"/>
            <a:r>
              <a:rPr lang="fr-FR" dirty="0" smtClean="0"/>
              <a:t>Un élément sollicite un service d’un autre élément en lui adressant un message, et reçoit la réponse dans un autre message (client-serveur)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353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Importance des erreurs d’interface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Les erreurs d’interface sont les erreurs les plus communes dans les système complexes (Lutz 93 !)</a:t>
            </a:r>
          </a:p>
          <a:p>
            <a:r>
              <a:rPr lang="fr-FR" dirty="0" smtClean="0"/>
              <a:t>On peut les ranger dans trois classes :</a:t>
            </a:r>
          </a:p>
          <a:p>
            <a:pPr lvl="1"/>
            <a:r>
              <a:rPr lang="fr-FR" dirty="0" smtClean="0">
                <a:solidFill>
                  <a:srgbClr val="FF0000"/>
                </a:solidFill>
              </a:rPr>
              <a:t>Les mauvaises utilisations </a:t>
            </a:r>
            <a:r>
              <a:rPr lang="fr-FR" dirty="0" smtClean="0"/>
              <a:t>:</a:t>
            </a:r>
          </a:p>
          <a:p>
            <a:pPr lvl="2"/>
            <a:r>
              <a:rPr lang="fr-FR" dirty="0" smtClean="0"/>
              <a:t>Communes dans les interface de type paramètre (mauvais type, ordre des paramètres…</a:t>
            </a:r>
          </a:p>
          <a:p>
            <a:pPr lvl="1"/>
            <a:r>
              <a:rPr lang="fr-FR" dirty="0" smtClean="0">
                <a:solidFill>
                  <a:srgbClr val="FF0000"/>
                </a:solidFill>
              </a:rPr>
              <a:t>Les incompréhensions </a:t>
            </a:r>
            <a:r>
              <a:rPr lang="fr-FR" dirty="0" smtClean="0"/>
              <a:t>:</a:t>
            </a:r>
          </a:p>
          <a:p>
            <a:pPr lvl="2"/>
            <a:r>
              <a:rPr lang="fr-FR" dirty="0" smtClean="0"/>
              <a:t>Des hypothèses fausses ont été faites sur le comportement</a:t>
            </a:r>
          </a:p>
          <a:p>
            <a:pPr lvl="1"/>
            <a:r>
              <a:rPr lang="fr-FR" dirty="0" smtClean="0">
                <a:solidFill>
                  <a:srgbClr val="FF0000"/>
                </a:solidFill>
              </a:rPr>
              <a:t>Les erreurs de timing</a:t>
            </a:r>
            <a:r>
              <a:rPr lang="fr-FR" dirty="0" smtClean="0"/>
              <a:t> :</a:t>
            </a:r>
          </a:p>
          <a:p>
            <a:pPr lvl="2"/>
            <a:r>
              <a:rPr lang="fr-FR" dirty="0" smtClean="0"/>
              <a:t>Le producteur et le consommateur de la donnée travaillant à des vitesses différentes, le consommateur peut accéder à une donnée obsolète</a:t>
            </a:r>
          </a:p>
          <a:p>
            <a:r>
              <a:rPr lang="fr-FR" dirty="0" smtClean="0"/>
              <a:t>Le test est difficile car certaines fautes ne se manifestent que sous certaines conditions, et une faute peut toujours en cacher une autre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266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faits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536" y="1600200"/>
            <a:ext cx="8640960" cy="5141168"/>
          </a:xfrm>
        </p:spPr>
        <p:txBody>
          <a:bodyPr>
            <a:normAutofit fontScale="92500"/>
          </a:bodyPr>
          <a:lstStyle/>
          <a:p>
            <a:r>
              <a:rPr lang="fr-FR" dirty="0" smtClean="0"/>
              <a:t>On a estimé le coût annuel des « bugs » pour l’économie US à $59,5 M</a:t>
            </a:r>
            <a:r>
              <a:rPr lang="fr-FR" baseline="30000" dirty="0" smtClean="0"/>
              <a:t>2</a:t>
            </a:r>
            <a:r>
              <a:rPr lang="fr-FR" dirty="0" smtClean="0"/>
              <a:t> (enquête fédérale RTI 2002)</a:t>
            </a:r>
          </a:p>
          <a:p>
            <a:r>
              <a:rPr lang="fr-FR" dirty="0" smtClean="0">
                <a:solidFill>
                  <a:srgbClr val="FF0000"/>
                </a:solidFill>
              </a:rPr>
              <a:t>50% du travail nécessaire pour produire un logiciel opérationnel est dépensé en test et en </a:t>
            </a:r>
            <a:r>
              <a:rPr lang="fr-FR" dirty="0" err="1" smtClean="0">
                <a:solidFill>
                  <a:srgbClr val="FF0000"/>
                </a:solidFill>
              </a:rPr>
              <a:t>debugging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smtClean="0"/>
              <a:t>(</a:t>
            </a:r>
            <a:r>
              <a:rPr lang="fr-FR" dirty="0" err="1" smtClean="0"/>
              <a:t>Beizer</a:t>
            </a:r>
            <a:r>
              <a:rPr lang="fr-FR" dirty="0" smtClean="0"/>
              <a:t> 1990)</a:t>
            </a:r>
          </a:p>
          <a:p>
            <a:r>
              <a:rPr lang="fr-FR" dirty="0" smtClean="0"/>
              <a:t>Les activités liées à la validation (</a:t>
            </a:r>
            <a:r>
              <a:rPr lang="fr-FR" dirty="0" err="1" smtClean="0"/>
              <a:t>debugging</a:t>
            </a:r>
            <a:r>
              <a:rPr lang="fr-FR" dirty="0" smtClean="0"/>
              <a:t>, </a:t>
            </a:r>
            <a:r>
              <a:rPr lang="fr-FR" dirty="0" err="1" smtClean="0"/>
              <a:t>testing</a:t>
            </a:r>
            <a:r>
              <a:rPr lang="fr-FR" dirty="0" smtClean="0"/>
              <a:t> et vérification) peuvent atteindre de 50 à 75% du coût total de développement (</a:t>
            </a:r>
            <a:r>
              <a:rPr lang="fr-FR" dirty="0" err="1" smtClean="0"/>
              <a:t>Hailpern</a:t>
            </a:r>
            <a:r>
              <a:rPr lang="fr-FR" dirty="0" smtClean="0"/>
              <a:t> &amp; </a:t>
            </a:r>
            <a:r>
              <a:rPr lang="fr-FR" dirty="0" err="1" smtClean="0"/>
              <a:t>Santhanam</a:t>
            </a:r>
            <a:r>
              <a:rPr lang="fr-FR" dirty="0" smtClean="0"/>
              <a:t> 2002)</a:t>
            </a:r>
          </a:p>
          <a:p>
            <a:r>
              <a:rPr lang="fr-FR" dirty="0"/>
              <a:t>Dans un groupe de programmeurs, les trois meilleurs en </a:t>
            </a:r>
            <a:r>
              <a:rPr lang="fr-FR" dirty="0" err="1"/>
              <a:t>debugging</a:t>
            </a:r>
            <a:r>
              <a:rPr lang="fr-FR" dirty="0"/>
              <a:t> seront capables de trouver les défauts en 30% du temps et feront 40% d’erreur en moins que les trois plus mauvais (Gould 1975)</a:t>
            </a:r>
          </a:p>
          <a:p>
            <a:r>
              <a:rPr lang="fr-FR" dirty="0"/>
              <a:t>Les développeurs interrogés dans l’étude RTI de 2002 ont estimé que </a:t>
            </a:r>
            <a:r>
              <a:rPr lang="fr-FR" dirty="0">
                <a:solidFill>
                  <a:srgbClr val="FF0000"/>
                </a:solidFill>
              </a:rPr>
              <a:t>l’amélioration des pratiques de test et de </a:t>
            </a:r>
            <a:r>
              <a:rPr lang="fr-FR" dirty="0" err="1">
                <a:solidFill>
                  <a:srgbClr val="FF0000"/>
                </a:solidFill>
              </a:rPr>
              <a:t>debugging</a:t>
            </a:r>
            <a:r>
              <a:rPr lang="fr-FR" dirty="0">
                <a:solidFill>
                  <a:srgbClr val="FF0000"/>
                </a:solidFill>
              </a:rPr>
              <a:t> pourrait réduire leur coût d’un tiers </a:t>
            </a:r>
            <a:r>
              <a:rPr lang="fr-FR" dirty="0"/>
              <a:t>: $22,5 M</a:t>
            </a:r>
            <a:r>
              <a:rPr lang="fr-FR" baseline="30000" dirty="0"/>
              <a:t>2</a:t>
            </a:r>
            <a:r>
              <a:rPr lang="fr-FR" dirty="0"/>
              <a:t> </a:t>
            </a:r>
            <a:r>
              <a:rPr lang="fr-FR" dirty="0" smtClean="0"/>
              <a:t>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4D9A1-E25C-4FA7-AE0C-504B7B31395D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411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Quelques conseils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Examiner le code à tester et lister explicitement chaque appel à un composant extérieur</a:t>
            </a:r>
          </a:p>
          <a:p>
            <a:pPr lvl="1"/>
            <a:r>
              <a:rPr lang="fr-FR" dirty="0" smtClean="0"/>
              <a:t>Concevoir un jeu de tests dans lequel les paramètres d’appel aux composants extérieurs ont des valeurs extrêmes</a:t>
            </a:r>
          </a:p>
          <a:p>
            <a:pPr lvl="1"/>
            <a:r>
              <a:rPr lang="fr-FR" dirty="0" smtClean="0"/>
              <a:t>Quand des pointeurs sont passés, tester toujours l’interface avec un pointeur </a:t>
            </a:r>
            <a:r>
              <a:rPr lang="fr-FR" dirty="0" err="1" smtClean="0"/>
              <a:t>null</a:t>
            </a:r>
            <a:endParaRPr lang="fr-FR" dirty="0" smtClean="0"/>
          </a:p>
          <a:p>
            <a:pPr lvl="1"/>
            <a:r>
              <a:rPr lang="fr-FR" dirty="0" smtClean="0"/>
              <a:t>Quand un composant est appelé par une procédure, concevoir un test qui provoque le plantage</a:t>
            </a:r>
          </a:p>
          <a:p>
            <a:pPr lvl="1"/>
            <a:r>
              <a:rPr lang="fr-FR" dirty="0" smtClean="0"/>
              <a:t>Utiliser les tests de résistance dans l’envoi de message : concevoir des tests qui génèrent plus de messages qu’il y en aura en fonctionnement normal</a:t>
            </a:r>
          </a:p>
          <a:p>
            <a:pPr lvl="1"/>
            <a:r>
              <a:rPr lang="fr-FR" dirty="0" smtClean="0"/>
              <a:t>Quand l’interaction se fait par mémoire partagée, concevoir des tests qui changent l’ordre selon lequel les composants sont activés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149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Les inspections et les </a:t>
            </a:r>
            <a:r>
              <a:rPr lang="fr-FR" dirty="0" err="1" smtClean="0"/>
              <a:t>reviews</a:t>
            </a:r>
            <a:r>
              <a:rPr lang="fr-FR" dirty="0" smtClean="0"/>
              <a:t> sont souvent plus efficaces que le test</a:t>
            </a:r>
          </a:p>
          <a:p>
            <a:r>
              <a:rPr lang="fr-FR" dirty="0" smtClean="0"/>
              <a:t>Un langage fortement typé (comme Java) permet au compilateur de trapper certaines erreurs d’interface</a:t>
            </a:r>
          </a:p>
          <a:p>
            <a:r>
              <a:rPr lang="fr-FR" dirty="0" smtClean="0"/>
              <a:t>Les analyseurs statiques peuvent aussi détecter pas mal d’erreur d’interface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632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Le test au niveau du système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Le test du système consiste à </a:t>
            </a:r>
            <a:r>
              <a:rPr lang="fr-FR" dirty="0" smtClean="0"/>
              <a:t>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fr-FR" dirty="0" smtClean="0"/>
              <a:t>Intégrer </a:t>
            </a:r>
            <a:r>
              <a:rPr lang="fr-FR" dirty="0"/>
              <a:t>les composants pour créer une version du </a:t>
            </a:r>
            <a:r>
              <a:rPr lang="fr-FR" dirty="0" smtClean="0"/>
              <a:t>système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fr-FR" dirty="0" smtClean="0"/>
              <a:t>Tester </a:t>
            </a:r>
            <a:r>
              <a:rPr lang="fr-FR" dirty="0"/>
              <a:t>la version ainsi obtenue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866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test au niveau du système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On vérifie que les composants sont compatibles, qu’ils s’interfacent correctement et qu’ils transfèrent les bonnes données au bon moment via leurs interfaces</a:t>
            </a:r>
          </a:p>
          <a:p>
            <a:r>
              <a:rPr lang="fr-FR" dirty="0" smtClean="0"/>
              <a:t>Il y a recouvrement avec le test au niveau du composant, mais aussi deux différences majeures :</a:t>
            </a:r>
          </a:p>
          <a:p>
            <a:pPr lvl="1"/>
            <a:r>
              <a:rPr lang="fr-FR" dirty="0" smtClean="0"/>
              <a:t>Des composants réutilisables et des progiciels achetés peuvent être intégrés. </a:t>
            </a:r>
            <a:r>
              <a:rPr lang="fr-FR" dirty="0" smtClean="0">
                <a:solidFill>
                  <a:srgbClr val="FF0000"/>
                </a:solidFill>
              </a:rPr>
              <a:t>Le test porte sur le système complet</a:t>
            </a:r>
          </a:p>
          <a:p>
            <a:pPr lvl="1"/>
            <a:r>
              <a:rPr lang="fr-FR" dirty="0" smtClean="0"/>
              <a:t>Les composants développés par des équipes différentes peuvent être intégrés à ce niveau. </a:t>
            </a:r>
            <a:r>
              <a:rPr lang="fr-FR" dirty="0" smtClean="0">
                <a:solidFill>
                  <a:srgbClr val="FF0000"/>
                </a:solidFill>
              </a:rPr>
              <a:t>Le test système est un processus plus collectif qu’individuel</a:t>
            </a:r>
            <a:r>
              <a:rPr lang="fr-FR" dirty="0" smtClean="0"/>
              <a:t>. Parfois, c’est une équipe spéciale qui s’en occupe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729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comportement émergent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Quand on intègre des composants on obtient un comportement émergent : </a:t>
            </a:r>
            <a:r>
              <a:rPr lang="fr-FR" dirty="0" smtClean="0">
                <a:solidFill>
                  <a:srgbClr val="FF0000"/>
                </a:solidFill>
              </a:rPr>
              <a:t>Certaines fonctionnalités ne deviennent visibles qu’une fois l’intégration réalisée </a:t>
            </a:r>
          </a:p>
          <a:p>
            <a:r>
              <a:rPr lang="fr-FR" dirty="0" smtClean="0"/>
              <a:t>C’est ce comportement émergent souhaité qu’il faut maintenant tester :</a:t>
            </a:r>
          </a:p>
          <a:p>
            <a:pPr lvl="1"/>
            <a:r>
              <a:rPr lang="fr-FR" dirty="0" smtClean="0"/>
              <a:t>Si le comportement n’est ni souhaité, ni voulu, le test devra s’assurer que le système ne fait que ce qu’il doit faire </a:t>
            </a:r>
          </a:p>
          <a:p>
            <a:r>
              <a:rPr lang="fr-FR" dirty="0" smtClean="0"/>
              <a:t>Ce test permettra de trouver les bugs des composants qui n’apparaissent que quand le composant est utilisé avec d’autres composants, certains, pas tous !</a:t>
            </a:r>
          </a:p>
          <a:p>
            <a:r>
              <a:rPr lang="fr-FR" dirty="0" smtClean="0"/>
              <a:t>Ce test permet aussi de découvrir les incompréhensions de certains développeurs au sujet d’autres composants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064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Une approche efficace : le cas d’utilisation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Chaque cas d’utilisation est implémenté par plusieurs composants ou objets du système</a:t>
            </a:r>
          </a:p>
          <a:p>
            <a:r>
              <a:rPr lang="fr-FR" dirty="0" smtClean="0">
                <a:solidFill>
                  <a:srgbClr val="FF0000"/>
                </a:solidFill>
              </a:rPr>
              <a:t>Tester selon les cas d’utilisation force ces interactions à se produire</a:t>
            </a:r>
          </a:p>
          <a:p>
            <a:r>
              <a:rPr lang="fr-FR" dirty="0" smtClean="0"/>
              <a:t>Si on a développé un diagramme de séquence pour modéliser l’implémentation du cas d’utilisation, on peut voir les objets ou les composants qui sont impliqués dans l’interaction</a:t>
            </a:r>
          </a:p>
          <a:p>
            <a:r>
              <a:rPr lang="fr-FR" dirty="0" smtClean="0"/>
              <a:t>On peut utiliser le diagramme pour identifier les opérations qui doivent être testées et aider ainsi la conception des cas de test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378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problème de l’arrêt, ici aussi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Pour la plupart des systèmes, il est difficile de savoir jusqu’où tester et quand il faut s’arrêter</a:t>
            </a:r>
          </a:p>
          <a:p>
            <a:r>
              <a:rPr lang="fr-FR" dirty="0" smtClean="0"/>
              <a:t>Le test exhaustif étant toujours impossible</a:t>
            </a:r>
          </a:p>
          <a:p>
            <a:r>
              <a:rPr lang="fr-FR" dirty="0" smtClean="0">
                <a:solidFill>
                  <a:srgbClr val="FF0000"/>
                </a:solidFill>
              </a:rPr>
              <a:t>Le test doit donc être basé sur un sous-ensemble des cas possibles</a:t>
            </a:r>
            <a:r>
              <a:rPr lang="fr-FR" dirty="0" smtClean="0"/>
              <a:t>. Les éditeurs de logiciel ont des règles pour définir ce sous-ensemble :</a:t>
            </a:r>
          </a:p>
          <a:p>
            <a:pPr lvl="1"/>
            <a:r>
              <a:rPr lang="fr-FR" dirty="0" smtClean="0"/>
              <a:t>Soit dérivées de principes généraux de test</a:t>
            </a:r>
          </a:p>
          <a:p>
            <a:pPr lvl="1"/>
            <a:r>
              <a:rPr lang="fr-FR" dirty="0" smtClean="0"/>
              <a:t>Soit basées sur l’expérience et le domaine d’utilisation du logiciel</a:t>
            </a:r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410611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Deux faits pour finir :</a:t>
            </a:r>
          </a:p>
          <a:p>
            <a:pPr lvl="1"/>
            <a:r>
              <a:rPr lang="fr-FR" dirty="0" smtClean="0"/>
              <a:t>Les fonctionnalités d’un logiciel donnent en général satisfaction</a:t>
            </a:r>
          </a:p>
          <a:p>
            <a:pPr lvl="2"/>
            <a:r>
              <a:rPr lang="fr-FR" dirty="0" smtClean="0"/>
              <a:t>C’est leur combinaison qui pose souvent problème</a:t>
            </a:r>
          </a:p>
          <a:p>
            <a:pPr lvl="2"/>
            <a:r>
              <a:rPr lang="fr-FR" dirty="0" err="1" smtClean="0"/>
              <a:t>Whittaker</a:t>
            </a:r>
            <a:r>
              <a:rPr lang="fr-FR" dirty="0" smtClean="0"/>
              <a:t> : notes de bas de page et document multi colonne</a:t>
            </a:r>
          </a:p>
          <a:p>
            <a:pPr lvl="1"/>
            <a:r>
              <a:rPr lang="fr-FR" dirty="0" smtClean="0"/>
              <a:t>L’automatisation du test au niveau du système est plus difficile qu’au niveau unitaire ou composant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118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à coins arrondis 15"/>
          <p:cNvSpPr/>
          <p:nvPr/>
        </p:nvSpPr>
        <p:spPr>
          <a:xfrm>
            <a:off x="1619672" y="2833340"/>
            <a:ext cx="2736304" cy="39080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VVT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Quelques statistiques connues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4D9A1-E25C-4FA7-AE0C-504B7B31395D}" type="slidenum">
              <a:rPr lang="fr-FR" smtClean="0"/>
              <a:pPr/>
              <a:t>48</a:t>
            </a:fld>
            <a:endParaRPr lang="fr-FR"/>
          </a:p>
        </p:txBody>
      </p:sp>
      <p:sp>
        <p:nvSpPr>
          <p:cNvPr id="5" name="Rectangle à coins arrondis 4"/>
          <p:cNvSpPr/>
          <p:nvPr/>
        </p:nvSpPr>
        <p:spPr>
          <a:xfrm>
            <a:off x="179512" y="1556792"/>
            <a:ext cx="2304256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Conception détaillée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4572000" y="5853360"/>
            <a:ext cx="2304256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INTEGRATION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611560" y="2141240"/>
            <a:ext cx="2304256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Programmation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1831132" y="3429000"/>
            <a:ext cx="2304256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Tests de couverture et de contrôle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7174656" y="5860256"/>
            <a:ext cx="1800200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Installation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1831132" y="4077072"/>
            <a:ext cx="2304256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Tests fonctionnel à partir des données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1831132" y="4725144"/>
            <a:ext cx="2304256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Tests de performance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Rectangle à coins arrondis 13"/>
          <p:cNvSpPr/>
          <p:nvPr/>
        </p:nvSpPr>
        <p:spPr>
          <a:xfrm>
            <a:off x="1831132" y="5373216"/>
            <a:ext cx="2304256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Tests de robustesse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1831132" y="6021288"/>
            <a:ext cx="2304256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Tests de pré-intégration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347864" y="1412776"/>
            <a:ext cx="5626992" cy="432048"/>
          </a:xfrm>
          <a:prstGeom prst="wedgeRectCallout">
            <a:avLst>
              <a:gd name="adj1" fmla="val -63533"/>
              <a:gd name="adj2" fmla="val -8327"/>
            </a:avLst>
          </a:prstGeom>
          <a:solidFill>
            <a:schemeClr val="tx2">
              <a:lumMod val="20000"/>
              <a:lumOff val="80000"/>
            </a:scheme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rgbClr val="00B050"/>
                </a:solidFill>
              </a:rPr>
              <a:t>Modèle de données, en particulier interface entre les modules </a:t>
            </a:r>
          </a:p>
          <a:p>
            <a:pPr algn="ctr"/>
            <a:r>
              <a:rPr lang="fr-FR" sz="1400" dirty="0" smtClean="0">
                <a:solidFill>
                  <a:srgbClr val="00B050"/>
                </a:solidFill>
              </a:rPr>
              <a:t>Modèle d’enchaînement / contrôle des fonctions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356868" y="1988840"/>
            <a:ext cx="5626992" cy="432048"/>
          </a:xfrm>
          <a:prstGeom prst="wedgeRectCallout">
            <a:avLst>
              <a:gd name="adj1" fmla="val -56988"/>
              <a:gd name="adj2" fmla="val 21068"/>
            </a:avLst>
          </a:prstGeom>
          <a:solidFill>
            <a:schemeClr val="tx2">
              <a:lumMod val="20000"/>
              <a:lumOff val="80000"/>
            </a:scheme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rgbClr val="00B050"/>
                </a:solidFill>
              </a:rPr>
              <a:t>Code source fabriqué par les programmeurs compilé sans erreur</a:t>
            </a:r>
          </a:p>
          <a:p>
            <a:pPr algn="ctr"/>
            <a:r>
              <a:rPr lang="fr-FR" sz="1400" dirty="0" smtClean="0">
                <a:solidFill>
                  <a:srgbClr val="00B050"/>
                </a:solidFill>
              </a:rPr>
              <a:t>+ </a:t>
            </a:r>
            <a:r>
              <a:rPr lang="fr-FR" sz="1400" dirty="0" err="1" smtClean="0">
                <a:solidFill>
                  <a:srgbClr val="00B050"/>
                </a:solidFill>
              </a:rPr>
              <a:t>debugging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685196" y="2573288"/>
            <a:ext cx="2952328" cy="432048"/>
          </a:xfrm>
          <a:prstGeom prst="wedgeRectCallout">
            <a:avLst>
              <a:gd name="adj1" fmla="val -74194"/>
              <a:gd name="adj2" fmla="val -20085"/>
            </a:avLst>
          </a:prstGeom>
          <a:solidFill>
            <a:schemeClr val="tx2">
              <a:lumMod val="20000"/>
              <a:lumOff val="80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rgbClr val="FF0000"/>
                </a:solidFill>
              </a:rPr>
              <a:t>80+ à 100 défauts par KLS en entrée de processus VVT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341416" y="3717032"/>
            <a:ext cx="2952328" cy="432048"/>
          </a:xfrm>
          <a:prstGeom prst="wedgeRectCallout">
            <a:avLst>
              <a:gd name="adj1" fmla="val -80217"/>
              <a:gd name="adj2" fmla="val 441415"/>
            </a:avLst>
          </a:prstGeom>
          <a:solidFill>
            <a:schemeClr val="tx2">
              <a:lumMod val="20000"/>
              <a:lumOff val="80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rgbClr val="FF0000"/>
                </a:solidFill>
              </a:rPr>
              <a:t>5+ à 10 défauts par KLS en sortie de processus VVT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004544" y="4933528"/>
            <a:ext cx="2952328" cy="432048"/>
          </a:xfrm>
          <a:prstGeom prst="wedgeRectCallout">
            <a:avLst>
              <a:gd name="adj1" fmla="val -17412"/>
              <a:gd name="adj2" fmla="val 194498"/>
            </a:avLst>
          </a:prstGeom>
          <a:solidFill>
            <a:schemeClr val="tx2">
              <a:lumMod val="20000"/>
              <a:lumOff val="80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rgbClr val="FF0000"/>
                </a:solidFill>
              </a:rPr>
              <a:t>1+ à 2 défauts par KLS en sortie de processus d’intégration</a:t>
            </a:r>
            <a:endParaRPr lang="fr-F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47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développement piloté par les tests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52736"/>
            <a:ext cx="1639887" cy="173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020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objectifs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876800"/>
          </a:xfrm>
        </p:spPr>
        <p:txBody>
          <a:bodyPr/>
          <a:lstStyle/>
          <a:p>
            <a:r>
              <a:rPr lang="fr-FR" dirty="0" smtClean="0"/>
              <a:t>Introduction au test logiciel et à ses processus</a:t>
            </a:r>
          </a:p>
          <a:p>
            <a:r>
              <a:rPr lang="fr-FR" dirty="0" smtClean="0"/>
              <a:t>A la fin, il s’agit de : </a:t>
            </a:r>
          </a:p>
          <a:p>
            <a:pPr lvl="1"/>
            <a:r>
              <a:rPr lang="fr-FR" dirty="0" smtClean="0"/>
              <a:t>Comprendre les </a:t>
            </a:r>
            <a:r>
              <a:rPr lang="fr-FR" dirty="0" smtClean="0">
                <a:solidFill>
                  <a:srgbClr val="FF0000"/>
                </a:solidFill>
              </a:rPr>
              <a:t>étapes</a:t>
            </a:r>
            <a:r>
              <a:rPr lang="fr-FR" dirty="0" smtClean="0"/>
              <a:t> du test : du développement à la recette</a:t>
            </a:r>
          </a:p>
          <a:p>
            <a:pPr lvl="1"/>
            <a:r>
              <a:rPr lang="fr-FR" dirty="0" smtClean="0"/>
              <a:t>Connaître les </a:t>
            </a:r>
            <a:r>
              <a:rPr lang="fr-FR" dirty="0" smtClean="0">
                <a:solidFill>
                  <a:srgbClr val="FF0000"/>
                </a:solidFill>
              </a:rPr>
              <a:t>techniques</a:t>
            </a:r>
            <a:r>
              <a:rPr lang="fr-FR" dirty="0" smtClean="0"/>
              <a:t> qui aident à choisir les cas de test </a:t>
            </a:r>
          </a:p>
          <a:p>
            <a:pPr lvl="1"/>
            <a:r>
              <a:rPr lang="fr-FR" dirty="0" smtClean="0"/>
              <a:t>Comprendre l’approche « </a:t>
            </a:r>
            <a:r>
              <a:rPr lang="fr-FR" dirty="0" smtClean="0">
                <a:solidFill>
                  <a:srgbClr val="FF0000"/>
                </a:solidFill>
              </a:rPr>
              <a:t>tester d’abord</a:t>
            </a:r>
            <a:r>
              <a:rPr lang="fr-FR" dirty="0" smtClean="0"/>
              <a:t> »</a:t>
            </a:r>
          </a:p>
          <a:p>
            <a:pPr lvl="1"/>
            <a:r>
              <a:rPr lang="fr-FR" dirty="0" smtClean="0"/>
              <a:t>Connaitre les différences entre </a:t>
            </a:r>
            <a:r>
              <a:rPr lang="fr-FR" dirty="0" smtClean="0">
                <a:solidFill>
                  <a:srgbClr val="FF0000"/>
                </a:solidFill>
              </a:rPr>
              <a:t>les tests à différents niveaux </a:t>
            </a:r>
            <a:r>
              <a:rPr lang="fr-FR" dirty="0" smtClean="0"/>
              <a:t>(composant, système, version) </a:t>
            </a:r>
          </a:p>
          <a:p>
            <a:pPr lvl="1"/>
            <a:r>
              <a:rPr lang="fr-FR" dirty="0" smtClean="0"/>
              <a:t>Connaître les processus et les techniques de </a:t>
            </a:r>
            <a:r>
              <a:rPr lang="fr-FR" dirty="0" smtClean="0">
                <a:solidFill>
                  <a:srgbClr val="FF0000"/>
                </a:solidFill>
              </a:rPr>
              <a:t>test par les utilisateurs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66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Test </a:t>
            </a:r>
            <a:r>
              <a:rPr lang="fr-FR" dirty="0" err="1" smtClean="0"/>
              <a:t>Driven</a:t>
            </a:r>
            <a:r>
              <a:rPr lang="fr-FR" dirty="0" smtClean="0"/>
              <a:t> </a:t>
            </a:r>
            <a:r>
              <a:rPr lang="fr-FR" dirty="0" err="1" smtClean="0"/>
              <a:t>Development</a:t>
            </a:r>
            <a:r>
              <a:rPr lang="fr-FR" dirty="0" smtClean="0"/>
              <a:t> (TDD)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60" y="1673225"/>
            <a:ext cx="3668079" cy="4718050"/>
          </a:xfr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6" name="Espace réservé du contenu 5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Le développement piloté par les tests (TDD) est une approche du développement qui </a:t>
            </a:r>
            <a:r>
              <a:rPr lang="fr-FR" dirty="0" smtClean="0">
                <a:solidFill>
                  <a:srgbClr val="FF0000"/>
                </a:solidFill>
              </a:rPr>
              <a:t>mélange test et écriture du code</a:t>
            </a:r>
          </a:p>
          <a:p>
            <a:r>
              <a:rPr lang="fr-FR" dirty="0" smtClean="0"/>
              <a:t>Le code est développé </a:t>
            </a:r>
            <a:r>
              <a:rPr lang="fr-FR" dirty="0" err="1" smtClean="0"/>
              <a:t>incrémentalement</a:t>
            </a:r>
            <a:r>
              <a:rPr lang="fr-FR" dirty="0" smtClean="0"/>
              <a:t> en même temps qu’un test de cet incrément</a:t>
            </a:r>
          </a:p>
          <a:p>
            <a:r>
              <a:rPr lang="fr-FR" dirty="0" smtClean="0">
                <a:solidFill>
                  <a:srgbClr val="FF0000"/>
                </a:solidFill>
              </a:rPr>
              <a:t>On ne passe pas à l’incrément suivant tant que le code ne passe pas le test 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88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 du TTD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563888" y="1673352"/>
            <a:ext cx="5122912" cy="4718304"/>
          </a:xfrm>
        </p:spPr>
        <p:txBody>
          <a:bodyPr>
            <a:normAutofit fontScale="85000" lnSpcReduction="10000"/>
          </a:bodyPr>
          <a:lstStyle/>
          <a:p>
            <a:r>
              <a:rPr lang="fr-FR" dirty="0" smtClean="0"/>
              <a:t>Un environnement de test automatique (comme </a:t>
            </a:r>
            <a:r>
              <a:rPr lang="fr-FR" dirty="0" err="1" smtClean="0"/>
              <a:t>Junit</a:t>
            </a:r>
            <a:r>
              <a:rPr lang="fr-FR" dirty="0" smtClean="0"/>
              <a:t>) est essentiel</a:t>
            </a:r>
          </a:p>
          <a:p>
            <a:r>
              <a:rPr lang="fr-FR" dirty="0" smtClean="0"/>
              <a:t>Comme le code est développé par petits incréments il est toujours possible de passer les tests chaque fois que le code est modifié :</a:t>
            </a:r>
          </a:p>
          <a:p>
            <a:pPr lvl="1"/>
            <a:r>
              <a:rPr lang="fr-FR" dirty="0" smtClean="0"/>
              <a:t>Par l’</a:t>
            </a:r>
            <a:r>
              <a:rPr lang="fr-FR" dirty="0"/>
              <a:t>a</a:t>
            </a:r>
            <a:r>
              <a:rPr lang="fr-FR" dirty="0" smtClean="0"/>
              <a:t>jout d’une nouvelle fonctionnalité</a:t>
            </a:r>
          </a:p>
          <a:p>
            <a:pPr lvl="1"/>
            <a:r>
              <a:rPr lang="fr-FR" dirty="0" smtClean="0"/>
              <a:t>Par </a:t>
            </a:r>
            <a:r>
              <a:rPr lang="fr-FR" dirty="0" err="1" smtClean="0"/>
              <a:t>refactorisation</a:t>
            </a:r>
            <a:r>
              <a:rPr lang="fr-FR" dirty="0" smtClean="0"/>
              <a:t> dudit code </a:t>
            </a:r>
          </a:p>
          <a:p>
            <a:r>
              <a:rPr lang="fr-FR" dirty="0" smtClean="0"/>
              <a:t>Avec cette façon de faire il est possible de passer des centaines de test en quelques secondes </a:t>
            </a:r>
            <a:endParaRPr lang="fr-FR" dirty="0"/>
          </a:p>
        </p:txBody>
      </p:sp>
      <p:sp>
        <p:nvSpPr>
          <p:cNvPr id="18" name="Rectangle à coins arrondis 17"/>
          <p:cNvSpPr/>
          <p:nvPr/>
        </p:nvSpPr>
        <p:spPr>
          <a:xfrm>
            <a:off x="448747" y="1681291"/>
            <a:ext cx="2485070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Identifier une nouvelle fonctionnalité</a:t>
            </a:r>
            <a:endParaRPr lang="fr-FR" dirty="0"/>
          </a:p>
        </p:txBody>
      </p:sp>
      <p:sp>
        <p:nvSpPr>
          <p:cNvPr id="19" name="Rectangle à coins arrondis 18"/>
          <p:cNvSpPr/>
          <p:nvPr/>
        </p:nvSpPr>
        <p:spPr>
          <a:xfrm>
            <a:off x="449541" y="3554859"/>
            <a:ext cx="2485070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Passer les tests</a:t>
            </a:r>
            <a:endParaRPr lang="fr-FR" dirty="0"/>
          </a:p>
        </p:txBody>
      </p:sp>
      <p:sp>
        <p:nvSpPr>
          <p:cNvPr id="20" name="Organigramme : Décision 19"/>
          <p:cNvSpPr/>
          <p:nvPr/>
        </p:nvSpPr>
        <p:spPr>
          <a:xfrm>
            <a:off x="1043210" y="4562971"/>
            <a:ext cx="1296144" cy="57606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à coins arrondis 21"/>
          <p:cNvSpPr/>
          <p:nvPr/>
        </p:nvSpPr>
        <p:spPr>
          <a:xfrm>
            <a:off x="469130" y="5528170"/>
            <a:ext cx="2466275" cy="9971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Implémenter la fonctionnalité et </a:t>
            </a:r>
            <a:r>
              <a:rPr lang="fr-FR" dirty="0" err="1" smtClean="0"/>
              <a:t>refactoriser</a:t>
            </a:r>
            <a:endParaRPr lang="fr-FR" dirty="0"/>
          </a:p>
        </p:txBody>
      </p:sp>
      <p:cxnSp>
        <p:nvCxnSpPr>
          <p:cNvPr id="23" name="Connecteur droit avec flèche 22"/>
          <p:cNvCxnSpPr>
            <a:stCxn id="18" idx="2"/>
            <a:endCxn id="34" idx="0"/>
          </p:cNvCxnSpPr>
          <p:nvPr/>
        </p:nvCxnSpPr>
        <p:spPr>
          <a:xfrm>
            <a:off x="1691282" y="2329363"/>
            <a:ext cx="1588" cy="28939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19" idx="2"/>
            <a:endCxn id="20" idx="0"/>
          </p:cNvCxnSpPr>
          <p:nvPr/>
        </p:nvCxnSpPr>
        <p:spPr>
          <a:xfrm flipH="1">
            <a:off x="1691282" y="4202931"/>
            <a:ext cx="794" cy="36004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stCxn id="20" idx="2"/>
            <a:endCxn id="22" idx="0"/>
          </p:cNvCxnSpPr>
          <p:nvPr/>
        </p:nvCxnSpPr>
        <p:spPr>
          <a:xfrm>
            <a:off x="1691282" y="5139035"/>
            <a:ext cx="10986" cy="38913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eur en angle 25"/>
          <p:cNvCxnSpPr>
            <a:stCxn id="20" idx="1"/>
            <a:endCxn id="18" idx="1"/>
          </p:cNvCxnSpPr>
          <p:nvPr/>
        </p:nvCxnSpPr>
        <p:spPr>
          <a:xfrm rot="10800000">
            <a:off x="448748" y="2005327"/>
            <a:ext cx="594463" cy="2845676"/>
          </a:xfrm>
          <a:prstGeom prst="bentConnector3">
            <a:avLst>
              <a:gd name="adj1" fmla="val 138455"/>
            </a:avLst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Forme 25"/>
          <p:cNvCxnSpPr>
            <a:stCxn id="22" idx="2"/>
            <a:endCxn id="19" idx="3"/>
          </p:cNvCxnSpPr>
          <p:nvPr/>
        </p:nvCxnSpPr>
        <p:spPr>
          <a:xfrm rot="5400000" flipH="1" flipV="1">
            <a:off x="995214" y="4585948"/>
            <a:ext cx="2646449" cy="1232343"/>
          </a:xfrm>
          <a:prstGeom prst="bentConnector4">
            <a:avLst>
              <a:gd name="adj1" fmla="val -8638"/>
              <a:gd name="adj2" fmla="val 118614"/>
            </a:avLst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251520" y="4481671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Succès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1835696" y="513370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Echec</a:t>
            </a:r>
            <a:endParaRPr lang="fr-FR" dirty="0"/>
          </a:p>
        </p:txBody>
      </p:sp>
      <p:sp>
        <p:nvSpPr>
          <p:cNvPr id="34" name="Rectangle à coins arrondis 33"/>
          <p:cNvSpPr/>
          <p:nvPr/>
        </p:nvSpPr>
        <p:spPr>
          <a:xfrm>
            <a:off x="450335" y="2618755"/>
            <a:ext cx="2485070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Ecrire le test</a:t>
            </a:r>
            <a:endParaRPr lang="fr-FR" dirty="0"/>
          </a:p>
        </p:txBody>
      </p:sp>
      <p:cxnSp>
        <p:nvCxnSpPr>
          <p:cNvPr id="35" name="Connecteur droit avec flèche 34"/>
          <p:cNvCxnSpPr>
            <a:stCxn id="34" idx="2"/>
            <a:endCxn id="19" idx="0"/>
          </p:cNvCxnSpPr>
          <p:nvPr/>
        </p:nvCxnSpPr>
        <p:spPr>
          <a:xfrm flipH="1">
            <a:off x="1692076" y="3266827"/>
            <a:ext cx="794" cy="28803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72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Arguments en faveur du TDD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Le TDD aide les programmeurs à clarifier leurs idées sur ce qu’un morceau de code doit vraiment faire</a:t>
            </a:r>
          </a:p>
          <a:p>
            <a:pPr lvl="1"/>
            <a:r>
              <a:rPr lang="fr-FR" dirty="0" smtClean="0"/>
              <a:t>Pour écrire le test, il faut comprendre l’intention, car cette compréhension rend l’écriture du test plus facile</a:t>
            </a:r>
          </a:p>
          <a:p>
            <a:pPr lvl="1"/>
            <a:r>
              <a:rPr lang="fr-FR" dirty="0" smtClean="0">
                <a:solidFill>
                  <a:srgbClr val="FF0000"/>
                </a:solidFill>
              </a:rPr>
              <a:t>Si on n’en sait pas assez pour écrire le test, est-ce raisonnable d’écrire le code ?</a:t>
            </a:r>
          </a:p>
          <a:p>
            <a:r>
              <a:rPr lang="fr-FR" dirty="0" smtClean="0"/>
              <a:t>D’autres bénéfices tirés du TDD :</a:t>
            </a:r>
          </a:p>
          <a:p>
            <a:pPr lvl="1"/>
            <a:r>
              <a:rPr lang="fr-FR" dirty="0" smtClean="0"/>
              <a:t>La </a:t>
            </a:r>
            <a:r>
              <a:rPr lang="fr-FR" dirty="0" smtClean="0">
                <a:solidFill>
                  <a:srgbClr val="FF0000"/>
                </a:solidFill>
              </a:rPr>
              <a:t>couverture</a:t>
            </a:r>
            <a:r>
              <a:rPr lang="fr-FR" dirty="0" smtClean="0"/>
              <a:t> du code par les tests : chaque morceau de code devrait avoir au moins un test associé</a:t>
            </a:r>
          </a:p>
          <a:p>
            <a:pPr lvl="1"/>
            <a:r>
              <a:rPr lang="fr-FR" dirty="0" smtClean="0"/>
              <a:t>Les </a:t>
            </a:r>
            <a:r>
              <a:rPr lang="fr-FR" dirty="0" smtClean="0">
                <a:solidFill>
                  <a:srgbClr val="FF0000"/>
                </a:solidFill>
              </a:rPr>
              <a:t>tests de (non)-régression </a:t>
            </a:r>
            <a:r>
              <a:rPr lang="fr-FR" dirty="0" smtClean="0"/>
              <a:t>: une série de test est développée </a:t>
            </a:r>
            <a:r>
              <a:rPr lang="fr-FR" dirty="0" err="1" smtClean="0"/>
              <a:t>incrémentalement</a:t>
            </a:r>
            <a:r>
              <a:rPr lang="fr-FR" dirty="0" smtClean="0"/>
              <a:t> sous forme de programme</a:t>
            </a:r>
          </a:p>
          <a:p>
            <a:pPr lvl="1"/>
            <a:r>
              <a:rPr lang="fr-FR" dirty="0" smtClean="0"/>
              <a:t>La </a:t>
            </a:r>
            <a:r>
              <a:rPr lang="fr-FR" dirty="0" smtClean="0">
                <a:solidFill>
                  <a:srgbClr val="FF0000"/>
                </a:solidFill>
              </a:rPr>
              <a:t>simplification du </a:t>
            </a:r>
            <a:r>
              <a:rPr lang="fr-FR" dirty="0" err="1" smtClean="0">
                <a:solidFill>
                  <a:srgbClr val="FF0000"/>
                </a:solidFill>
              </a:rPr>
              <a:t>debug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smtClean="0"/>
              <a:t>: quand un test échoue, on sait où est le problème, c’est le code qui vient d’être ajouté</a:t>
            </a:r>
          </a:p>
          <a:p>
            <a:pPr lvl="1"/>
            <a:r>
              <a:rPr lang="fr-FR" dirty="0" smtClean="0"/>
              <a:t>La </a:t>
            </a:r>
            <a:r>
              <a:rPr lang="fr-FR" dirty="0" smtClean="0">
                <a:solidFill>
                  <a:srgbClr val="FF0000"/>
                </a:solidFill>
              </a:rPr>
              <a:t>documentation du système </a:t>
            </a:r>
            <a:r>
              <a:rPr lang="fr-FR" dirty="0" smtClean="0"/>
              <a:t>: les tests forment une sorte de documentation de ce que le système doit faire (une spécification ?). Lire des tests aide à comprendre le code 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526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 des gains les plus importants est la réduction des coûts des tests de (non)-régression</a:t>
            </a:r>
            <a:endParaRPr lang="fr-FR" dirty="0"/>
          </a:p>
          <a:p>
            <a:r>
              <a:rPr lang="fr-FR" dirty="0" smtClean="0"/>
              <a:t>C’est l’automatisation du test, qui est fondamentale dans l’approche « test-first » qui réduit ces coûts</a:t>
            </a:r>
          </a:p>
          <a:p>
            <a:r>
              <a:rPr lang="fr-FR" dirty="0" smtClean="0"/>
              <a:t>Le TDD est le plus souvent utilisé pour les nouveaux développements, il sera plus coûteux à mettre en œuvre sur des systèmes « </a:t>
            </a:r>
            <a:r>
              <a:rPr lang="fr-FR" dirty="0" err="1" smtClean="0"/>
              <a:t>legacy</a:t>
            </a:r>
            <a:r>
              <a:rPr lang="fr-FR" dirty="0" smtClean="0"/>
              <a:t> » : il faudra alors écrire tous les tests</a:t>
            </a:r>
          </a:p>
          <a:p>
            <a:r>
              <a:rPr lang="fr-FR" dirty="0" smtClean="0"/>
              <a:t>Le TDD ne remplace pas la validation </a:t>
            </a:r>
          </a:p>
          <a:p>
            <a:r>
              <a:rPr lang="fr-FR" dirty="0" smtClean="0">
                <a:solidFill>
                  <a:srgbClr val="FF0000"/>
                </a:solidFill>
              </a:rPr>
              <a:t>Il n’y a aucune preuve que l’utilisation du TDD conduit à une dégradation de la qualité du code !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3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TDD : les références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97" y="1673225"/>
            <a:ext cx="3702406" cy="4718050"/>
          </a:xfrm>
        </p:spPr>
      </p:pic>
      <p:sp>
        <p:nvSpPr>
          <p:cNvPr id="9" name="ZoneTexte 8"/>
          <p:cNvSpPr txBox="1"/>
          <p:nvPr/>
        </p:nvSpPr>
        <p:spPr>
          <a:xfrm>
            <a:off x="1475656" y="6401794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2003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5724128" y="6401794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2007</a:t>
            </a:r>
            <a:endParaRPr lang="fr-FR" dirty="0"/>
          </a:p>
        </p:txBody>
      </p:sp>
      <p:pic>
        <p:nvPicPr>
          <p:cNvPr id="12" name="Espace réservé du contenu 11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07" y="1673225"/>
            <a:ext cx="3746586" cy="4718050"/>
          </a:xfrm>
        </p:spPr>
      </p:pic>
    </p:spTree>
    <p:extLst>
      <p:ext uri="{BB962C8B-B14F-4D97-AF65-F5344CB8AC3E}">
        <p14:creationId xmlns:p14="http://schemas.microsoft.com/office/powerpoint/2010/main" val="26696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test au niveau de la version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52736"/>
            <a:ext cx="1639887" cy="173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115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Version ou la Release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FR" dirty="0" smtClean="0"/>
              <a:t>C’est le processus qui consiste à tester </a:t>
            </a:r>
            <a:r>
              <a:rPr lang="fr-FR" dirty="0" smtClean="0">
                <a:solidFill>
                  <a:srgbClr val="FF0000"/>
                </a:solidFill>
              </a:rPr>
              <a:t>une version destinée à être utilisée à l’extérieur de l’équipe de développement</a:t>
            </a:r>
          </a:p>
          <a:p>
            <a:r>
              <a:rPr lang="fr-FR" dirty="0" smtClean="0"/>
              <a:t>Normalement la version est destinée au client et aux utilisateurs,</a:t>
            </a:r>
          </a:p>
          <a:p>
            <a:pPr lvl="1"/>
            <a:r>
              <a:rPr lang="fr-FR" dirty="0" smtClean="0"/>
              <a:t>Dans un projet complexe elle peut être dédiée à d’autres équipes </a:t>
            </a:r>
          </a:p>
          <a:p>
            <a:pPr lvl="1"/>
            <a:r>
              <a:rPr lang="fr-FR" dirty="0" smtClean="0"/>
              <a:t>Dans le cas de progiciels elle est destinée au chef de produit qui en assure la promotion et la vente</a:t>
            </a:r>
          </a:p>
          <a:p>
            <a:r>
              <a:rPr lang="fr-FR" dirty="0" smtClean="0"/>
              <a:t>Deux différences avec le test système :</a:t>
            </a:r>
          </a:p>
          <a:p>
            <a:pPr lvl="1"/>
            <a:r>
              <a:rPr lang="fr-FR" dirty="0" smtClean="0"/>
              <a:t>Le test de la release est effectué par </a:t>
            </a:r>
            <a:r>
              <a:rPr lang="fr-FR" dirty="0" smtClean="0">
                <a:solidFill>
                  <a:srgbClr val="FF0000"/>
                </a:solidFill>
              </a:rPr>
              <a:t>une nouvelle équipe </a:t>
            </a:r>
            <a:r>
              <a:rPr lang="fr-FR" dirty="0" smtClean="0"/>
              <a:t>qui n’a  pas été impliquée dans le développement</a:t>
            </a:r>
          </a:p>
          <a:p>
            <a:pPr lvl="1"/>
            <a:r>
              <a:rPr lang="fr-FR" dirty="0" smtClean="0"/>
              <a:t>Le test du système cherche à trouver des défauts, le test de la release cherche :</a:t>
            </a:r>
          </a:p>
          <a:p>
            <a:pPr lvl="2"/>
            <a:r>
              <a:rPr lang="fr-FR" dirty="0" smtClean="0"/>
              <a:t>à vérifier que </a:t>
            </a:r>
            <a:r>
              <a:rPr lang="fr-FR" dirty="0" smtClean="0">
                <a:solidFill>
                  <a:srgbClr val="FF0000"/>
                </a:solidFill>
              </a:rPr>
              <a:t>le système respecte ses spécifications</a:t>
            </a:r>
            <a:r>
              <a:rPr lang="fr-FR" dirty="0" smtClean="0"/>
              <a:t>, et </a:t>
            </a:r>
          </a:p>
          <a:p>
            <a:pPr lvl="2"/>
            <a:r>
              <a:rPr lang="fr-FR" dirty="0" smtClean="0"/>
              <a:t>qu’il </a:t>
            </a:r>
            <a:r>
              <a:rPr lang="fr-FR" dirty="0" smtClean="0">
                <a:solidFill>
                  <a:srgbClr val="FF0000"/>
                </a:solidFill>
              </a:rPr>
              <a:t>est « assez bon » pour être utilisé à l’extérieur </a:t>
            </a:r>
            <a:r>
              <a:rPr lang="fr-FR" dirty="0" smtClean="0"/>
              <a:t>(validation)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98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travail à faire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L’objectif principal est de convaincre le fournisseur du système qu’il est « assez bon » pour être utilisé</a:t>
            </a:r>
          </a:p>
          <a:p>
            <a:pPr lvl="1"/>
            <a:r>
              <a:rPr lang="fr-FR" dirty="0" smtClean="0"/>
              <a:t>Assez bon, good </a:t>
            </a:r>
            <a:r>
              <a:rPr lang="fr-FR" dirty="0" err="1" smtClean="0"/>
              <a:t>enough</a:t>
            </a:r>
            <a:r>
              <a:rPr lang="fr-FR" dirty="0" smtClean="0"/>
              <a:t>, aptitude …</a:t>
            </a:r>
          </a:p>
          <a:p>
            <a:r>
              <a:rPr lang="fr-FR" dirty="0" smtClean="0"/>
              <a:t>Si c’est le cas le système peut être livré au client</a:t>
            </a:r>
          </a:p>
          <a:p>
            <a:r>
              <a:rPr lang="fr-FR" dirty="0" smtClean="0"/>
              <a:t>Il faut donc montrer que le système :</a:t>
            </a:r>
          </a:p>
          <a:p>
            <a:pPr lvl="1"/>
            <a:r>
              <a:rPr lang="fr-FR" dirty="0" smtClean="0"/>
              <a:t>Fournit bien </a:t>
            </a:r>
            <a:r>
              <a:rPr lang="fr-FR" dirty="0" smtClean="0">
                <a:solidFill>
                  <a:srgbClr val="FF0000"/>
                </a:solidFill>
              </a:rPr>
              <a:t>toutes les fonctionnalités</a:t>
            </a:r>
          </a:p>
          <a:p>
            <a:pPr lvl="1"/>
            <a:r>
              <a:rPr lang="fr-FR" dirty="0" smtClean="0"/>
              <a:t>Respecte bien </a:t>
            </a:r>
            <a:r>
              <a:rPr lang="fr-FR" dirty="0" smtClean="0">
                <a:solidFill>
                  <a:srgbClr val="FF0000"/>
                </a:solidFill>
              </a:rPr>
              <a:t>toutes les exigences de qualité </a:t>
            </a:r>
            <a:r>
              <a:rPr lang="fr-FR" dirty="0" smtClean="0"/>
              <a:t>: performance, sécurité…</a:t>
            </a:r>
          </a:p>
          <a:p>
            <a:pPr lvl="1"/>
            <a:r>
              <a:rPr lang="fr-FR" dirty="0" smtClean="0">
                <a:solidFill>
                  <a:srgbClr val="FF0000"/>
                </a:solidFill>
              </a:rPr>
              <a:t>Ne se plante pas </a:t>
            </a:r>
            <a:r>
              <a:rPr lang="fr-FR" dirty="0" smtClean="0"/>
              <a:t>lorsqu’il est utilisé normalement</a:t>
            </a:r>
          </a:p>
          <a:p>
            <a:pPr lvl="1"/>
            <a:r>
              <a:rPr lang="fr-FR" dirty="0" smtClean="0"/>
              <a:t>Prend bien en compte </a:t>
            </a:r>
            <a:r>
              <a:rPr lang="fr-FR" dirty="0" smtClean="0">
                <a:solidFill>
                  <a:srgbClr val="FF0000"/>
                </a:solidFill>
              </a:rPr>
              <a:t>toutes les exigences </a:t>
            </a:r>
            <a:r>
              <a:rPr lang="fr-FR" dirty="0" smtClean="0"/>
              <a:t>et pas seulement celles des utilisateurs finaux</a:t>
            </a:r>
          </a:p>
          <a:p>
            <a:r>
              <a:rPr lang="fr-FR" dirty="0" smtClean="0"/>
              <a:t>Le test de la release est habituellement un test « boite noire » où les tests sont dérivés des spécifications du système. On parle aussi de tests fonctionnels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879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Test basé sur les exigences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Une bonne pratique de spécifications consiste à ce que les spécifications soient testables : </a:t>
            </a:r>
          </a:p>
          <a:p>
            <a:pPr lvl="1"/>
            <a:r>
              <a:rPr lang="fr-FR" dirty="0" smtClean="0">
                <a:solidFill>
                  <a:srgbClr val="FF0000"/>
                </a:solidFill>
              </a:rPr>
              <a:t>L’exigence est rédigée de telle façon qu’il soit possible de concevoir un test pour vérifier sa prise en compte dans le système</a:t>
            </a:r>
          </a:p>
          <a:p>
            <a:pPr lvl="1"/>
            <a:r>
              <a:rPr lang="fr-FR" dirty="0" smtClean="0"/>
              <a:t>Un testeur peut alors vérifier la satisfaction de l’exigence</a:t>
            </a:r>
          </a:p>
          <a:p>
            <a:r>
              <a:rPr lang="fr-FR" dirty="0" smtClean="0"/>
              <a:t>Le test basé sur les exigences est une approche systématique de la conception des tests où l’on considère chaque exigence et où en dérive un jeu de tests</a:t>
            </a:r>
          </a:p>
          <a:p>
            <a:r>
              <a:rPr lang="fr-FR" dirty="0" smtClean="0"/>
              <a:t>Ce type de test est plus de la validation que de la recherche de défauts, on cherche à démontrer que le système implémente correctement ses spécifications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8266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Test basé sur les scénarios</a:t>
            </a:r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Dans cette approche on conçoit des scénarios typiques d’utilisation du système et on les utilise pour développer les cas de test</a:t>
            </a:r>
          </a:p>
          <a:p>
            <a:r>
              <a:rPr lang="fr-FR" dirty="0" smtClean="0">
                <a:solidFill>
                  <a:srgbClr val="FF0000"/>
                </a:solidFill>
              </a:rPr>
              <a:t>Un scénario est une histoire (réaliste) qui décrit une façon de se servir du système</a:t>
            </a:r>
          </a:p>
          <a:p>
            <a:r>
              <a:rPr lang="fr-FR" dirty="0" smtClean="0"/>
              <a:t>Le scénario doit pouvoir motiver les parties prenantes qui peuvent s’y reconnaître </a:t>
            </a:r>
          </a:p>
          <a:p>
            <a:r>
              <a:rPr lang="fr-FR" dirty="0" smtClean="0"/>
              <a:t>Dans une approche par scénario, on teste simultanément plusieurs exigences : en plus de tester les exigences on teste donc les combinaisons d’exigences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028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contenu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dirty="0" smtClean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smtClean="0"/>
              <a:t>Le test durant le développement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smtClean="0"/>
              <a:t>Le développement piloté par les tests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smtClean="0"/>
              <a:t>Le test de release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smtClean="0"/>
              <a:t>Le test par les utilisateurs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smtClean="0"/>
              <a:t>Conclusion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smtClean="0"/>
              <a:t>Références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292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Test des performances</a:t>
            </a:r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FR" dirty="0" smtClean="0"/>
              <a:t>Une fois le système intégré, il est possible de </a:t>
            </a:r>
            <a:r>
              <a:rPr lang="fr-FR" dirty="0" smtClean="0">
                <a:solidFill>
                  <a:srgbClr val="FF0000"/>
                </a:solidFill>
              </a:rPr>
              <a:t>tester les propriétés émergentes comme la performance et la fiabilité</a:t>
            </a:r>
          </a:p>
          <a:p>
            <a:r>
              <a:rPr lang="fr-FR" dirty="0" smtClean="0"/>
              <a:t>Pour tester si les exigences de performance sont atteintes on peut construire un profil opérationnel</a:t>
            </a:r>
          </a:p>
          <a:p>
            <a:pPr lvl="1"/>
            <a:r>
              <a:rPr lang="fr-FR" dirty="0" smtClean="0"/>
              <a:t>Un profil opérationnel est une suite de tests qui reflète le fonctionnement normal du système</a:t>
            </a:r>
          </a:p>
          <a:p>
            <a:r>
              <a:rPr lang="fr-FR" dirty="0" smtClean="0"/>
              <a:t>Cette	approche n’est pas la plus efficace pour trouver des défauts</a:t>
            </a:r>
          </a:p>
          <a:p>
            <a:pPr lvl="1"/>
            <a:r>
              <a:rPr lang="fr-FR" dirty="0" smtClean="0"/>
              <a:t>L’expérience a montré qu’il faut mieux concevoir des tests « autour » des limites du système</a:t>
            </a:r>
          </a:p>
          <a:p>
            <a:pPr lvl="1"/>
            <a:r>
              <a:rPr lang="fr-FR" dirty="0" smtClean="0"/>
              <a:t>On parle de test de résistance (stress </a:t>
            </a:r>
            <a:r>
              <a:rPr lang="fr-FR" dirty="0" err="1" smtClean="0"/>
              <a:t>testing</a:t>
            </a:r>
            <a:r>
              <a:rPr lang="fr-FR" dirty="0" smtClean="0"/>
              <a:t>) quand on soumet le système à une charge supérieure à celle imaginée lors de la conception. En procédant de façon incrémentale, on voit donc comment le système se dégrade jusqu’au plantage final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2198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Test par les utilisateurs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52736"/>
            <a:ext cx="1639887" cy="173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77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test utilisateur 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Ici </a:t>
            </a:r>
            <a:r>
              <a:rPr lang="fr-FR" dirty="0" smtClean="0">
                <a:solidFill>
                  <a:srgbClr val="FF0000"/>
                </a:solidFill>
              </a:rPr>
              <a:t>le client est présent</a:t>
            </a:r>
            <a:r>
              <a:rPr lang="fr-FR" dirty="0" smtClean="0"/>
              <a:t>, fournit des inputs et des avis sur le système en cours de test</a:t>
            </a:r>
          </a:p>
          <a:p>
            <a:r>
              <a:rPr lang="fr-FR" dirty="0" smtClean="0"/>
              <a:t>Formel ou informel le test par les utilisateurs est essential</a:t>
            </a:r>
          </a:p>
          <a:p>
            <a:r>
              <a:rPr lang="fr-FR" dirty="0" smtClean="0"/>
              <a:t>L’environnement de développement est toujours artificiel, ici les conditions d’utilisation réelles peuvent être prise en compte  </a:t>
            </a:r>
          </a:p>
          <a:p>
            <a:r>
              <a:rPr lang="fr-FR" dirty="0" smtClean="0"/>
              <a:t>Un problème récurrent : avoir accès à </a:t>
            </a:r>
            <a:r>
              <a:rPr lang="fr-FR" dirty="0" smtClean="0">
                <a:solidFill>
                  <a:srgbClr val="FF0000"/>
                </a:solidFill>
              </a:rPr>
              <a:t>un vrai utilisateur 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17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3 types de test par les utilisateurs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L’Alpha </a:t>
            </a:r>
            <a:r>
              <a:rPr lang="fr-FR" dirty="0">
                <a:solidFill>
                  <a:srgbClr val="FF0000"/>
                </a:solidFill>
              </a:rPr>
              <a:t>T</a:t>
            </a:r>
            <a:r>
              <a:rPr lang="fr-FR" dirty="0" smtClean="0">
                <a:solidFill>
                  <a:srgbClr val="FF0000"/>
                </a:solidFill>
              </a:rPr>
              <a:t>est </a:t>
            </a:r>
            <a:r>
              <a:rPr lang="fr-FR" dirty="0" smtClean="0"/>
              <a:t>: où les utilisateurs travaillent avec les développeurs pour tester le logiciel sur le site du développement</a:t>
            </a:r>
          </a:p>
          <a:p>
            <a:pPr lvl="1"/>
            <a:r>
              <a:rPr lang="fr-FR" dirty="0" smtClean="0"/>
              <a:t>Les utilisateurs peuvent ainsi fournir des informations sur la façon dont le système sera effectivement utilisé</a:t>
            </a:r>
          </a:p>
          <a:p>
            <a:r>
              <a:rPr lang="fr-FR" dirty="0" smtClean="0">
                <a:solidFill>
                  <a:srgbClr val="FF0000"/>
                </a:solidFill>
              </a:rPr>
              <a:t>Le Beta Test </a:t>
            </a:r>
            <a:r>
              <a:rPr lang="fr-FR" dirty="0" smtClean="0"/>
              <a:t>: où une release est mise à disposition d’utilisateurs pour qu’ils la prennent en main et reportent les problèmes qu’ils rencontrent </a:t>
            </a:r>
          </a:p>
          <a:p>
            <a:pPr lvl="1"/>
            <a:r>
              <a:rPr lang="fr-FR" dirty="0" smtClean="0"/>
              <a:t>Souvent un groupe sélectionné d’utilisateurs : les key-</a:t>
            </a:r>
            <a:r>
              <a:rPr lang="fr-FR" dirty="0" err="1" smtClean="0"/>
              <a:t>users</a:t>
            </a:r>
            <a:endParaRPr lang="fr-FR" dirty="0" smtClean="0"/>
          </a:p>
          <a:p>
            <a:pPr lvl="1"/>
            <a:r>
              <a:rPr lang="fr-FR" dirty="0" smtClean="0"/>
              <a:t>Sinon le système est mis à disposition de toute personne intéressée</a:t>
            </a:r>
          </a:p>
          <a:p>
            <a:pPr lvl="1"/>
            <a:r>
              <a:rPr lang="fr-FR" dirty="0" smtClean="0"/>
              <a:t>Utile quand les environnements sont nombreux et différents</a:t>
            </a:r>
          </a:p>
          <a:p>
            <a:r>
              <a:rPr lang="fr-FR" dirty="0" smtClean="0">
                <a:solidFill>
                  <a:srgbClr val="FF0000"/>
                </a:solidFill>
              </a:rPr>
              <a:t>Le test de Recette </a:t>
            </a:r>
            <a:r>
              <a:rPr lang="fr-FR" dirty="0" smtClean="0"/>
              <a:t>(</a:t>
            </a:r>
            <a:r>
              <a:rPr lang="fr-FR" dirty="0" err="1" smtClean="0"/>
              <a:t>acceptance</a:t>
            </a:r>
            <a:r>
              <a:rPr lang="fr-FR" dirty="0" smtClean="0"/>
              <a:t>) : où le client teste le système afin de décider s’il accepte en l’état. Si oui, le système sera déployé sur le site du client</a:t>
            </a:r>
          </a:p>
          <a:p>
            <a:pPr lvl="1"/>
            <a:r>
              <a:rPr lang="fr-FR" dirty="0" smtClean="0"/>
              <a:t>Le test de recette implique toujours un paiement, ce n’est pas anodin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087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Les six étapes du processus de recette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Définir les </a:t>
            </a:r>
            <a:r>
              <a:rPr lang="fr-FR" dirty="0" smtClean="0">
                <a:solidFill>
                  <a:srgbClr val="FF0000"/>
                </a:solidFill>
              </a:rPr>
              <a:t>critères</a:t>
            </a:r>
            <a:r>
              <a:rPr lang="fr-FR" dirty="0" smtClean="0"/>
              <a:t> d’</a:t>
            </a:r>
            <a:r>
              <a:rPr lang="fr-FR" dirty="0" err="1" smtClean="0"/>
              <a:t>acceptance</a:t>
            </a:r>
            <a:r>
              <a:rPr lang="fr-FR" dirty="0" smtClean="0"/>
              <a:t> </a:t>
            </a:r>
          </a:p>
          <a:p>
            <a:pPr lvl="1"/>
            <a:r>
              <a:rPr lang="fr-FR" dirty="0" smtClean="0"/>
              <a:t>Cette étape devrait, idéalement, se tenir le plus tôt possible</a:t>
            </a:r>
          </a:p>
          <a:p>
            <a:pPr lvl="1"/>
            <a:r>
              <a:rPr lang="fr-FR" dirty="0" smtClean="0"/>
              <a:t>Avant même la signature du contrat	</a:t>
            </a:r>
          </a:p>
          <a:p>
            <a:r>
              <a:rPr lang="fr-FR" dirty="0" smtClean="0">
                <a:solidFill>
                  <a:srgbClr val="FF0000"/>
                </a:solidFill>
              </a:rPr>
              <a:t>Planifier</a:t>
            </a:r>
            <a:r>
              <a:rPr lang="fr-FR" dirty="0" smtClean="0"/>
              <a:t> les tests de recette</a:t>
            </a:r>
          </a:p>
          <a:p>
            <a:pPr lvl="1"/>
            <a:r>
              <a:rPr lang="fr-FR" dirty="0" smtClean="0"/>
              <a:t>Décider des ressources, du temps, et du budget consacrés à la recette et construire le planning correspondant</a:t>
            </a:r>
          </a:p>
          <a:p>
            <a:pPr lvl="1"/>
            <a:r>
              <a:rPr lang="fr-FR" dirty="0" smtClean="0"/>
              <a:t>La couverture de tests et les risques doivent être pris en compte</a:t>
            </a:r>
          </a:p>
          <a:p>
            <a:r>
              <a:rPr lang="fr-FR" dirty="0" smtClean="0">
                <a:solidFill>
                  <a:srgbClr val="FF0000"/>
                </a:solidFill>
              </a:rPr>
              <a:t>Dériver</a:t>
            </a:r>
            <a:r>
              <a:rPr lang="fr-FR" dirty="0" smtClean="0"/>
              <a:t> les tests (de l’étape précédente)</a:t>
            </a:r>
          </a:p>
          <a:p>
            <a:pPr lvl="1"/>
            <a:r>
              <a:rPr lang="fr-FR" dirty="0" smtClean="0"/>
              <a:t>Une fois les critères définis on peut concevoir les tests qui permettront de vérifier que le système est ou n’est pas acceptable</a:t>
            </a:r>
          </a:p>
          <a:p>
            <a:pPr lvl="1"/>
            <a:r>
              <a:rPr lang="fr-FR" dirty="0" smtClean="0"/>
              <a:t>Les tests doivent couvrir à la fois les fonctionnalités et les non-fonctionnalités</a:t>
            </a:r>
          </a:p>
        </p:txBody>
      </p:sp>
    </p:spTree>
    <p:extLst>
      <p:ext uri="{BB962C8B-B14F-4D97-AF65-F5344CB8AC3E}">
        <p14:creationId xmlns:p14="http://schemas.microsoft.com/office/powerpoint/2010/main" val="180948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Les six étapes du processus de recette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FF0000"/>
                </a:solidFill>
              </a:rPr>
              <a:t>Passer</a:t>
            </a:r>
            <a:r>
              <a:rPr lang="fr-FR" dirty="0" smtClean="0"/>
              <a:t> les tests </a:t>
            </a:r>
          </a:p>
          <a:p>
            <a:pPr lvl="1"/>
            <a:r>
              <a:rPr lang="fr-FR" dirty="0" smtClean="0"/>
              <a:t>Idéalement dans l’environnement réel où le système sera utilisé</a:t>
            </a:r>
          </a:p>
          <a:p>
            <a:pPr lvl="1"/>
            <a:r>
              <a:rPr lang="fr-FR" dirty="0" smtClean="0"/>
              <a:t>Une formation des utilisateurs peut être nécessaire	</a:t>
            </a:r>
          </a:p>
          <a:p>
            <a:r>
              <a:rPr lang="fr-FR" dirty="0" smtClean="0">
                <a:solidFill>
                  <a:srgbClr val="FF0000"/>
                </a:solidFill>
              </a:rPr>
              <a:t>Négocier</a:t>
            </a:r>
            <a:r>
              <a:rPr lang="fr-FR" dirty="0" smtClean="0"/>
              <a:t> les résultats</a:t>
            </a:r>
          </a:p>
          <a:p>
            <a:pPr lvl="1"/>
            <a:r>
              <a:rPr lang="fr-FR" dirty="0" smtClean="0"/>
              <a:t>Il est très improbable que tous les tests passent sans problème</a:t>
            </a:r>
          </a:p>
          <a:p>
            <a:pPr lvl="1"/>
            <a:r>
              <a:rPr lang="fr-FR" dirty="0" smtClean="0"/>
              <a:t>D’où la négociation !</a:t>
            </a:r>
          </a:p>
          <a:p>
            <a:pPr lvl="1"/>
            <a:r>
              <a:rPr lang="fr-FR" dirty="0" smtClean="0"/>
              <a:t>On doit s’accorder sur la réponse des développeurs aux problèmes trouvés</a:t>
            </a:r>
          </a:p>
          <a:p>
            <a:r>
              <a:rPr lang="fr-FR" dirty="0" smtClean="0">
                <a:solidFill>
                  <a:srgbClr val="FF0000"/>
                </a:solidFill>
              </a:rPr>
              <a:t>Accepter ou rejeter </a:t>
            </a:r>
            <a:r>
              <a:rPr lang="fr-FR" dirty="0" smtClean="0"/>
              <a:t>le système</a:t>
            </a:r>
          </a:p>
          <a:p>
            <a:pPr lvl="1"/>
            <a:r>
              <a:rPr lang="fr-FR" dirty="0" smtClean="0"/>
              <a:t>Réunion de décision</a:t>
            </a:r>
          </a:p>
          <a:p>
            <a:pPr lvl="1"/>
            <a:r>
              <a:rPr lang="fr-FR" dirty="0" smtClean="0"/>
              <a:t>Si une nouvelle période de développement est nécessaire (le système n’est pas « good </a:t>
            </a:r>
            <a:r>
              <a:rPr lang="fr-FR" dirty="0" err="1" smtClean="0"/>
              <a:t>enough</a:t>
            </a:r>
            <a:r>
              <a:rPr lang="fr-FR" dirty="0" smtClean="0"/>
              <a:t> ») le processus est repris du début quand la nouvelle version est disponible </a:t>
            </a:r>
          </a:p>
        </p:txBody>
      </p:sp>
    </p:spTree>
    <p:extLst>
      <p:ext uri="{BB962C8B-B14F-4D97-AF65-F5344CB8AC3E}">
        <p14:creationId xmlns:p14="http://schemas.microsoft.com/office/powerpoint/2010/main" val="222046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Cas des méthodes agiles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Dans ces méthodes, l’utilisateur fait partie de l’équipe de développement :</a:t>
            </a:r>
          </a:p>
          <a:p>
            <a:pPr lvl="1"/>
            <a:r>
              <a:rPr lang="fr-FR" dirty="0" smtClean="0"/>
              <a:t>Il est donc un « alpha tester »</a:t>
            </a:r>
          </a:p>
          <a:p>
            <a:pPr lvl="1"/>
            <a:r>
              <a:rPr lang="fr-FR" dirty="0" smtClean="0"/>
              <a:t>Il fournit les spécifications sous la forme de « user stories »</a:t>
            </a:r>
          </a:p>
          <a:p>
            <a:pPr lvl="1"/>
            <a:r>
              <a:rPr lang="fr-FR" dirty="0" smtClean="0"/>
              <a:t>Il est aussi responsable de définir les tests</a:t>
            </a:r>
          </a:p>
          <a:p>
            <a:pPr lvl="1"/>
            <a:r>
              <a:rPr lang="fr-FR" dirty="0" smtClean="0"/>
              <a:t>Les tests sont automatisés et le développement n’avance que si les tests sont passés</a:t>
            </a:r>
          </a:p>
          <a:p>
            <a:r>
              <a:rPr lang="fr-FR" dirty="0" smtClean="0">
                <a:solidFill>
                  <a:srgbClr val="FF0000"/>
                </a:solidFill>
              </a:rPr>
              <a:t>Il n’y a donc pas d’activité de test spécifique</a:t>
            </a:r>
          </a:p>
          <a:p>
            <a:pPr lvl="1"/>
            <a:r>
              <a:rPr lang="fr-FR" dirty="0" smtClean="0"/>
              <a:t>Le test n’est pas une phase</a:t>
            </a:r>
          </a:p>
          <a:p>
            <a:pPr lvl="1"/>
            <a:r>
              <a:rPr lang="fr-FR" dirty="0" smtClean="0"/>
              <a:t>Ce qui ne veut pas dire qu’il n’existe plus 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873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Picture 7" descr="C:\Users\Joel\AppData\Local\Microsoft\Windows\Temporary Internet Files\Content.IE5\AE6WVF57\MC900289003[1].wmf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80728"/>
            <a:ext cx="1388902" cy="224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60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En résumé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 test coûte cher</a:t>
            </a:r>
          </a:p>
          <a:p>
            <a:r>
              <a:rPr lang="fr-FR" dirty="0" smtClean="0"/>
              <a:t>On ne peut pas démonter que le système est sans défaut</a:t>
            </a:r>
          </a:p>
          <a:p>
            <a:r>
              <a:rPr lang="fr-FR" dirty="0" smtClean="0"/>
              <a:t>Vérification et Validation ne sont pas synonymes</a:t>
            </a:r>
          </a:p>
          <a:p>
            <a:r>
              <a:rPr lang="fr-FR" dirty="0" smtClean="0"/>
              <a:t>Les tests peuvent être statiques ou dynamiques</a:t>
            </a:r>
          </a:p>
          <a:p>
            <a:r>
              <a:rPr lang="fr-FR" dirty="0" smtClean="0"/>
              <a:t>Il existe 3 phases de test :</a:t>
            </a:r>
          </a:p>
          <a:p>
            <a:pPr lvl="1"/>
            <a:r>
              <a:rPr lang="fr-FR" dirty="0" smtClean="0"/>
              <a:t>Le test durant le développement</a:t>
            </a:r>
          </a:p>
          <a:p>
            <a:pPr lvl="1"/>
            <a:r>
              <a:rPr lang="fr-FR" dirty="0" smtClean="0"/>
              <a:t>Le test de version</a:t>
            </a:r>
          </a:p>
          <a:p>
            <a:pPr lvl="1"/>
            <a:r>
              <a:rPr lang="fr-FR" dirty="0" smtClean="0"/>
              <a:t>Le test par les utilisateurs</a:t>
            </a:r>
          </a:p>
          <a:p>
            <a:r>
              <a:rPr lang="fr-FR" dirty="0" smtClean="0"/>
              <a:t>De nouvelles pratiques tendent à placer l’écriture des tests d’acceptation et des tests unitaires avant l’écriture du code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89140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autres tests : le test exploratoire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67" y="1673225"/>
            <a:ext cx="3813265" cy="4718050"/>
          </a:xfr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FR" dirty="0"/>
              <a:t>«</a:t>
            </a:r>
            <a:r>
              <a:rPr lang="fr-FR" b="1" dirty="0"/>
              <a:t> </a:t>
            </a:r>
            <a:r>
              <a:rPr lang="fr-FR" i="1" dirty="0" err="1">
                <a:solidFill>
                  <a:srgbClr val="FF0000"/>
                </a:solidFill>
              </a:rPr>
              <a:t>Exploratory</a:t>
            </a:r>
            <a:r>
              <a:rPr lang="fr-FR" i="1" dirty="0">
                <a:solidFill>
                  <a:srgbClr val="FF0000"/>
                </a:solidFill>
              </a:rPr>
              <a:t> </a:t>
            </a:r>
            <a:r>
              <a:rPr lang="fr-FR" i="1" dirty="0" err="1">
                <a:solidFill>
                  <a:srgbClr val="FF0000"/>
                </a:solidFill>
              </a:rPr>
              <a:t>testing</a:t>
            </a:r>
            <a:r>
              <a:rPr lang="fr-FR" i="1" dirty="0">
                <a:solidFill>
                  <a:srgbClr val="FF0000"/>
                </a:solidFill>
              </a:rPr>
              <a:t> </a:t>
            </a:r>
            <a:r>
              <a:rPr lang="fr-FR" i="1" dirty="0" err="1">
                <a:solidFill>
                  <a:srgbClr val="FF0000"/>
                </a:solidFill>
              </a:rPr>
              <a:t>is</a:t>
            </a:r>
            <a:r>
              <a:rPr lang="fr-FR" i="1" dirty="0">
                <a:solidFill>
                  <a:srgbClr val="FF0000"/>
                </a:solidFill>
              </a:rPr>
              <a:t> </a:t>
            </a:r>
            <a:r>
              <a:rPr lang="fr-FR" i="1" dirty="0" err="1">
                <a:solidFill>
                  <a:srgbClr val="FF0000"/>
                </a:solidFill>
              </a:rPr>
              <a:t>simultaneous</a:t>
            </a:r>
            <a:r>
              <a:rPr lang="fr-FR" i="1" dirty="0">
                <a:solidFill>
                  <a:srgbClr val="FF0000"/>
                </a:solidFill>
              </a:rPr>
              <a:t> </a:t>
            </a:r>
            <a:r>
              <a:rPr lang="fr-FR" i="1" dirty="0" err="1">
                <a:solidFill>
                  <a:srgbClr val="FF0000"/>
                </a:solidFill>
              </a:rPr>
              <a:t>learning</a:t>
            </a:r>
            <a:r>
              <a:rPr lang="fr-FR" i="1" dirty="0">
                <a:solidFill>
                  <a:srgbClr val="FF0000"/>
                </a:solidFill>
              </a:rPr>
              <a:t>, test design and test </a:t>
            </a:r>
            <a:r>
              <a:rPr lang="fr-FR" i="1" dirty="0" err="1" smtClean="0">
                <a:solidFill>
                  <a:srgbClr val="FF0000"/>
                </a:solidFill>
              </a:rPr>
              <a:t>execution</a:t>
            </a:r>
            <a:r>
              <a:rPr lang="fr-FR" i="1" dirty="0" smtClean="0">
                <a:solidFill>
                  <a:srgbClr val="FF0000"/>
                </a:solidFill>
              </a:rPr>
              <a:t>.</a:t>
            </a:r>
            <a:r>
              <a:rPr lang="fr-FR" dirty="0"/>
              <a:t> »</a:t>
            </a:r>
          </a:p>
          <a:p>
            <a:r>
              <a:rPr lang="fr-FR" dirty="0"/>
              <a:t>Dit autrement, le test exploratoire est n’importe quel test où le testeur </a:t>
            </a:r>
            <a:r>
              <a:rPr lang="fr-FR" dirty="0">
                <a:solidFill>
                  <a:srgbClr val="FF0000"/>
                </a:solidFill>
              </a:rPr>
              <a:t>pilote</a:t>
            </a:r>
            <a:r>
              <a:rPr lang="fr-FR" dirty="0"/>
              <a:t> la conception des tests à mesure que les tests sont exécutés et </a:t>
            </a:r>
            <a:r>
              <a:rPr lang="fr-FR" dirty="0">
                <a:solidFill>
                  <a:srgbClr val="FF0000"/>
                </a:solidFill>
              </a:rPr>
              <a:t>utilise</a:t>
            </a:r>
            <a:r>
              <a:rPr lang="fr-FR" dirty="0"/>
              <a:t> l’information ainsi obtenue pour concevoir de nouveaux tests, meilleurs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768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124744"/>
            <a:ext cx="2066925" cy="192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329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autres tests : l’ATDD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12" y="1673225"/>
            <a:ext cx="3221575" cy="4718050"/>
          </a:xfrm>
        </p:spPr>
      </p:pic>
      <p:pic>
        <p:nvPicPr>
          <p:cNvPr id="7" name="Espace réservé du contenu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068" y="1673225"/>
            <a:ext cx="3880864" cy="4718050"/>
          </a:xfr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9546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76671"/>
            <a:ext cx="7848872" cy="628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408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autres tests : le </a:t>
            </a:r>
            <a:r>
              <a:rPr lang="fr-FR" dirty="0" err="1" smtClean="0"/>
              <a:t>debug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33" y="1673225"/>
            <a:ext cx="3800934" cy="4718050"/>
          </a:xfrm>
        </p:spPr>
      </p:pic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388296" cy="4718304"/>
          </a:xfrm>
        </p:spPr>
        <p:txBody>
          <a:bodyPr>
            <a:normAutofit/>
          </a:bodyPr>
          <a:lstStyle/>
          <a:p>
            <a:r>
              <a:rPr lang="fr-FR" dirty="0"/>
              <a:t>Le programme marchait bien jusqu’ici ! </a:t>
            </a:r>
          </a:p>
          <a:p>
            <a:pPr lvl="1"/>
            <a:r>
              <a:rPr lang="fr-FR" dirty="0"/>
              <a:t>Quelque chose d’externe c’est glissé dans notre </a:t>
            </a:r>
            <a:r>
              <a:rPr lang="fr-FR" dirty="0" smtClean="0"/>
              <a:t>machine</a:t>
            </a:r>
            <a:endParaRPr lang="fr-FR" dirty="0"/>
          </a:p>
          <a:p>
            <a:pPr lvl="1"/>
            <a:r>
              <a:rPr lang="fr-FR" dirty="0"/>
              <a:t>Quelque chose de naturel et </a:t>
            </a:r>
            <a:r>
              <a:rPr lang="fr-FR" dirty="0" smtClean="0"/>
              <a:t>d’inévitable</a:t>
            </a:r>
            <a:endParaRPr lang="fr-FR" dirty="0"/>
          </a:p>
          <a:p>
            <a:pPr lvl="1"/>
            <a:r>
              <a:rPr lang="fr-FR" dirty="0"/>
              <a:t>Quelque chose dont nous ne sommes pas </a:t>
            </a:r>
            <a:r>
              <a:rPr lang="fr-FR" dirty="0" smtClean="0"/>
              <a:t>responsables</a:t>
            </a:r>
            <a:endParaRPr lang="fr-FR" dirty="0"/>
          </a:p>
          <a:p>
            <a:pPr lvl="1"/>
            <a:r>
              <a:rPr lang="fr-FR" dirty="0"/>
              <a:t>A savoir : un bug !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593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Glossaire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Picture 10" descr="C:\Users\Joel\AppData\Local\Microsoft\Windows\Temporary Internet Files\Content.IE5\ZGBAUAK4\MC900078743[1].wmf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980728"/>
            <a:ext cx="1955169" cy="266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0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Refactorisation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31" y="1673225"/>
            <a:ext cx="3663737" cy="4718050"/>
          </a:xfrm>
        </p:spPr>
      </p:pic>
      <p:sp>
        <p:nvSpPr>
          <p:cNvPr id="6" name="Espace réservé du contenu 5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Le </a:t>
            </a:r>
            <a:r>
              <a:rPr lang="fr-FR" b="1" dirty="0" err="1"/>
              <a:t>réusinage</a:t>
            </a:r>
            <a:r>
              <a:rPr lang="fr-FR" b="1" dirty="0"/>
              <a:t> de code</a:t>
            </a:r>
            <a:r>
              <a:rPr lang="fr-FR" dirty="0"/>
              <a:t> </a:t>
            </a:r>
            <a:r>
              <a:rPr lang="fr-FR" dirty="0" smtClean="0"/>
              <a:t>consiste </a:t>
            </a:r>
            <a:r>
              <a:rPr lang="fr-FR" dirty="0"/>
              <a:t>à retravailler le code source d'un code </a:t>
            </a:r>
            <a:r>
              <a:rPr lang="fr-FR" dirty="0" smtClean="0"/>
              <a:t>informatique :</a:t>
            </a:r>
          </a:p>
          <a:p>
            <a:pPr lvl="1"/>
            <a:r>
              <a:rPr lang="fr-FR" dirty="0" smtClean="0"/>
              <a:t>sans </a:t>
            </a:r>
            <a:r>
              <a:rPr lang="fr-FR" dirty="0"/>
              <a:t>lui ajouter de fonctionnalité au logiciel ni corriger de </a:t>
            </a:r>
            <a:r>
              <a:rPr lang="fr-FR" dirty="0" smtClean="0"/>
              <a:t>« bogues », </a:t>
            </a:r>
          </a:p>
          <a:p>
            <a:pPr lvl="1"/>
            <a:r>
              <a:rPr lang="fr-FR" dirty="0" smtClean="0"/>
              <a:t>mais </a:t>
            </a:r>
            <a:r>
              <a:rPr lang="fr-FR" dirty="0"/>
              <a:t>en améliorant sa lisibilité pour simplifier sa maintenance, ou le rendre plus générique </a:t>
            </a:r>
            <a:endParaRPr lang="fr-FR" dirty="0" smtClean="0"/>
          </a:p>
          <a:p>
            <a:r>
              <a:rPr lang="fr-FR" dirty="0" smtClean="0"/>
              <a:t>on </a:t>
            </a:r>
            <a:r>
              <a:rPr lang="fr-FR" dirty="0"/>
              <a:t>parle aussi de </a:t>
            </a:r>
            <a:r>
              <a:rPr lang="fr-FR" dirty="0" smtClean="0"/>
              <a:t>remaniement</a:t>
            </a:r>
            <a:endParaRPr lang="fr-FR" dirty="0"/>
          </a:p>
          <a:p>
            <a:r>
              <a:rPr lang="fr-FR" dirty="0"/>
              <a:t>Le terme </a:t>
            </a:r>
            <a:r>
              <a:rPr lang="fr-FR" b="1" dirty="0" err="1"/>
              <a:t>réusinage</a:t>
            </a:r>
            <a:r>
              <a:rPr lang="fr-FR" dirty="0"/>
              <a:t> est originaire du </a:t>
            </a:r>
            <a:r>
              <a:rPr lang="fr-FR" dirty="0" smtClean="0"/>
              <a:t>Québec </a:t>
            </a:r>
            <a:endParaRPr lang="fr-FR" dirty="0"/>
          </a:p>
        </p:txBody>
      </p:sp>
      <p:pic>
        <p:nvPicPr>
          <p:cNvPr id="8194" name="Picture 2" descr="http://blog.wikibrains.com/wordpress/wp-content/uploads/2013/06/wikipedia-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895" y="548680"/>
            <a:ext cx="1404156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04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Dette technique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78" y="1673225"/>
            <a:ext cx="3584644" cy="4718050"/>
          </a:xfrm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fr-FR" sz="2000" dirty="0"/>
              <a:t>La </a:t>
            </a:r>
            <a:r>
              <a:rPr lang="fr-FR" sz="2000" b="1" dirty="0"/>
              <a:t>dette technique</a:t>
            </a:r>
            <a:r>
              <a:rPr lang="fr-FR" sz="2000" dirty="0"/>
              <a:t> est une métaphore du développement logiciel inventée par Ward </a:t>
            </a:r>
            <a:r>
              <a:rPr lang="fr-FR" sz="2000" dirty="0" smtClean="0"/>
              <a:t>Cunningham</a:t>
            </a:r>
            <a:endParaRPr lang="fr-FR" sz="2000" dirty="0"/>
          </a:p>
          <a:p>
            <a:r>
              <a:rPr lang="fr-FR" sz="2000" dirty="0"/>
              <a:t>Il s'inspire du concept existant de dette dans le contexte du financement des entreprises et l'applique au domaine du développement </a:t>
            </a:r>
            <a:r>
              <a:rPr lang="fr-FR" sz="2000" dirty="0" smtClean="0"/>
              <a:t>logiciel</a:t>
            </a:r>
            <a:endParaRPr lang="fr-FR" sz="200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916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Le problème de l’oracle 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1"/>
            <a:r>
              <a:rPr lang="fr-FR" dirty="0" smtClean="0"/>
              <a:t>Un </a:t>
            </a:r>
            <a:r>
              <a:rPr lang="fr-FR" dirty="0"/>
              <a:t>oracle est un agent (humain ou mécanique) qui décide si un programme se comporte correctement lors du passage d’un test </a:t>
            </a:r>
          </a:p>
          <a:p>
            <a:pPr lvl="2"/>
            <a:r>
              <a:rPr lang="fr-FR" dirty="0"/>
              <a:t>Il produit un verdict  de passage ou d’échec</a:t>
            </a:r>
          </a:p>
          <a:p>
            <a:pPr lvl="2"/>
            <a:r>
              <a:rPr lang="fr-FR" dirty="0"/>
              <a:t>L’automatisation de l’oracle est toujours difficile et coûteux</a:t>
            </a:r>
          </a:p>
          <a:p>
            <a:endParaRPr lang="fr-FR" dirty="0"/>
          </a:p>
        </p:txBody>
      </p:sp>
      <p:pic>
        <p:nvPicPr>
          <p:cNvPr id="6" name="Picture 2" descr="C:\Users\Joel\AppData\Local\Microsoft\Windows\Temporary Internet Files\Content.IE5\XTQDVIMJ\MC900196566[1].wmf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88840"/>
            <a:ext cx="3744416" cy="363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3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Références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8701"/>
            <a:ext cx="3567113" cy="193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151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Pour aller plus loin 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33" y="1673225"/>
            <a:ext cx="3134933" cy="4718050"/>
          </a:xfrm>
        </p:spPr>
      </p:pic>
      <p:sp>
        <p:nvSpPr>
          <p:cNvPr id="6" name="Espace réservé du contenu 5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3812232" cy="4718304"/>
          </a:xfrm>
        </p:spPr>
        <p:txBody>
          <a:bodyPr/>
          <a:lstStyle/>
          <a:p>
            <a:r>
              <a:rPr lang="fr-FR" dirty="0" smtClean="0"/>
              <a:t>L’ouvrage le plus complet sur le sujet</a:t>
            </a:r>
          </a:p>
          <a:p>
            <a:r>
              <a:rPr lang="fr-FR" dirty="0" smtClean="0"/>
              <a:t>Plutôt « classique » qu’ «agile »</a:t>
            </a:r>
          </a:p>
          <a:p>
            <a:r>
              <a:rPr lang="fr-FR" dirty="0" smtClean="0"/>
              <a:t>Couvre tous les aspects sauf le test exploratoire!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0613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Pour info…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16" y="1673225"/>
            <a:ext cx="3853567" cy="4718050"/>
          </a:xfrm>
        </p:spPr>
      </p:pic>
      <p:pic>
        <p:nvPicPr>
          <p:cNvPr id="6" name="Espace réservé du contenu 7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7" r="9507"/>
          <a:stretch/>
        </p:blipFill>
        <p:spPr>
          <a:xfrm>
            <a:off x="4785328" y="1673225"/>
            <a:ext cx="3764343" cy="4718050"/>
          </a:xfrm>
        </p:spPr>
      </p:pic>
    </p:spTree>
    <p:extLst>
      <p:ext uri="{BB962C8B-B14F-4D97-AF65-F5344CB8AC3E}">
        <p14:creationId xmlns:p14="http://schemas.microsoft.com/office/powerpoint/2010/main" val="169564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deux buts du processus de test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Les deux buts du tests sont les suivants :</a:t>
            </a:r>
          </a:p>
          <a:p>
            <a:pPr lvl="1"/>
            <a:r>
              <a:rPr lang="fr-FR" dirty="0" smtClean="0">
                <a:solidFill>
                  <a:srgbClr val="FF0000"/>
                </a:solidFill>
              </a:rPr>
              <a:t>Démontrer au développeur et au client que le logiciel respecte ses spécifications (Validation)</a:t>
            </a:r>
          </a:p>
          <a:p>
            <a:pPr lvl="2"/>
            <a:r>
              <a:rPr lang="fr-FR" dirty="0" smtClean="0"/>
              <a:t>Pour un logiciel spécifique : Il doit donc exister au moins un test par exigence </a:t>
            </a:r>
          </a:p>
          <a:p>
            <a:pPr lvl="2"/>
            <a:r>
              <a:rPr lang="fr-FR" dirty="0" smtClean="0"/>
              <a:t>Pour un logiciel générique : il doit exister des tests pour chaque caractéristique du système, et des tests pour les combinaisons de caractéristiques</a:t>
            </a:r>
          </a:p>
          <a:p>
            <a:pPr lvl="1"/>
            <a:r>
              <a:rPr lang="fr-FR" dirty="0" smtClean="0">
                <a:solidFill>
                  <a:srgbClr val="FF0000"/>
                </a:solidFill>
              </a:rPr>
              <a:t>Découvrir les situations dans lesquelles le comportement du logiciel est incorrect, indésirable ou non conforme à ses spécifications (Vérification)</a:t>
            </a:r>
          </a:p>
          <a:p>
            <a:pPr lvl="2"/>
            <a:r>
              <a:rPr lang="fr-FR" dirty="0" smtClean="0"/>
              <a:t>Cet état de fait étant la conséquence de défauts</a:t>
            </a:r>
          </a:p>
          <a:p>
            <a:pPr lvl="2"/>
            <a:r>
              <a:rPr lang="fr-FR" dirty="0" smtClean="0"/>
              <a:t>La recherche des défauts cherche à éliminer les comportements du type : plantage, interactions non voulues avec d’autres systèmes, calculs incorrects, corruption de données…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281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 French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97" y="1673225"/>
            <a:ext cx="3274205" cy="4718050"/>
          </a:xfrm>
        </p:spPr>
      </p:pic>
    </p:spTree>
    <p:extLst>
      <p:ext uri="{BB962C8B-B14F-4D97-AF65-F5344CB8AC3E}">
        <p14:creationId xmlns:p14="http://schemas.microsoft.com/office/powerpoint/2010/main" val="428554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limites du test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 test ne peut pas démontrer que le système est sans défaut, ni qu’il se comportera selon ses spécifications en toute circonstance :</a:t>
            </a:r>
          </a:p>
          <a:p>
            <a:pPr lvl="1"/>
            <a:r>
              <a:rPr lang="fr-FR" dirty="0" smtClean="0">
                <a:solidFill>
                  <a:srgbClr val="FF0000"/>
                </a:solidFill>
              </a:rPr>
              <a:t>« </a:t>
            </a:r>
            <a:r>
              <a:rPr lang="fr-FR" i="1" dirty="0" err="1" smtClean="0">
                <a:solidFill>
                  <a:srgbClr val="FF0000"/>
                </a:solidFill>
              </a:rPr>
              <a:t>Testing</a:t>
            </a:r>
            <a:r>
              <a:rPr lang="fr-FR" i="1" dirty="0" smtClean="0">
                <a:solidFill>
                  <a:srgbClr val="FF0000"/>
                </a:solidFill>
              </a:rPr>
              <a:t> </a:t>
            </a:r>
            <a:r>
              <a:rPr lang="fr-FR" i="1" dirty="0" err="1" smtClean="0">
                <a:solidFill>
                  <a:srgbClr val="FF0000"/>
                </a:solidFill>
              </a:rPr>
              <a:t>can</a:t>
            </a:r>
            <a:r>
              <a:rPr lang="fr-FR" i="1" dirty="0" smtClean="0">
                <a:solidFill>
                  <a:srgbClr val="FF0000"/>
                </a:solidFill>
              </a:rPr>
              <a:t> </a:t>
            </a:r>
            <a:r>
              <a:rPr lang="fr-FR" i="1" dirty="0" err="1" smtClean="0">
                <a:solidFill>
                  <a:srgbClr val="FF0000"/>
                </a:solidFill>
              </a:rPr>
              <a:t>only</a:t>
            </a:r>
            <a:r>
              <a:rPr lang="fr-FR" i="1" dirty="0" smtClean="0">
                <a:solidFill>
                  <a:srgbClr val="FF0000"/>
                </a:solidFill>
              </a:rPr>
              <a:t> show the </a:t>
            </a:r>
            <a:r>
              <a:rPr lang="fr-FR" i="1" dirty="0" err="1" smtClean="0">
                <a:solidFill>
                  <a:srgbClr val="FF0000"/>
                </a:solidFill>
              </a:rPr>
              <a:t>presence</a:t>
            </a:r>
            <a:r>
              <a:rPr lang="fr-FR" i="1" dirty="0" smtClean="0">
                <a:solidFill>
                  <a:srgbClr val="FF0000"/>
                </a:solidFill>
              </a:rPr>
              <a:t> of </a:t>
            </a:r>
            <a:r>
              <a:rPr lang="fr-FR" i="1" dirty="0" err="1" smtClean="0">
                <a:solidFill>
                  <a:srgbClr val="FF0000"/>
                </a:solidFill>
              </a:rPr>
              <a:t>errors</a:t>
            </a:r>
            <a:r>
              <a:rPr lang="fr-FR" i="1" dirty="0" smtClean="0">
                <a:solidFill>
                  <a:srgbClr val="FF0000"/>
                </a:solidFill>
              </a:rPr>
              <a:t>, not </a:t>
            </a:r>
            <a:r>
              <a:rPr lang="fr-FR" i="1" dirty="0" err="1" smtClean="0">
                <a:solidFill>
                  <a:srgbClr val="FF0000"/>
                </a:solidFill>
              </a:rPr>
              <a:t>their</a:t>
            </a:r>
            <a:r>
              <a:rPr lang="fr-FR" i="1" dirty="0" smtClean="0">
                <a:solidFill>
                  <a:srgbClr val="FF0000"/>
                </a:solidFill>
              </a:rPr>
              <a:t> absence</a:t>
            </a:r>
            <a:r>
              <a:rPr lang="fr-FR" dirty="0" smtClean="0">
                <a:solidFill>
                  <a:srgbClr val="FF0000"/>
                </a:solidFill>
              </a:rPr>
              <a:t> »</a:t>
            </a:r>
          </a:p>
          <a:p>
            <a:pPr marL="274320" lvl="1" indent="0" algn="r">
              <a:buNone/>
            </a:pPr>
            <a:r>
              <a:rPr lang="fr-FR" dirty="0" err="1" smtClean="0"/>
              <a:t>Dijkstra</a:t>
            </a:r>
            <a:r>
              <a:rPr lang="fr-FR" dirty="0" smtClean="0"/>
              <a:t> 1972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962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té">
  <a:themeElements>
    <a:clrScheme name="Élémentaire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té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0</TotalTime>
  <Words>3462</Words>
  <Application>Microsoft Office PowerPoint</Application>
  <PresentationFormat>Affichage à l'écran (4:3)</PresentationFormat>
  <Paragraphs>453</Paragraphs>
  <Slides>80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80</vt:i4>
      </vt:variant>
    </vt:vector>
  </HeadingPairs>
  <TitlesOfParts>
    <vt:vector size="81" baseType="lpstr">
      <vt:lpstr>Clarté</vt:lpstr>
      <vt:lpstr>Le test Notions</vt:lpstr>
      <vt:lpstr>Software Engineering    (B. Meyer)</vt:lpstr>
      <vt:lpstr>Le problème</vt:lpstr>
      <vt:lpstr>Les faits</vt:lpstr>
      <vt:lpstr>Les objectifs</vt:lpstr>
      <vt:lpstr>Le contenu</vt:lpstr>
      <vt:lpstr>Introduction</vt:lpstr>
      <vt:lpstr>Les deux buts du processus de test</vt:lpstr>
      <vt:lpstr>Les limites du test</vt:lpstr>
      <vt:lpstr>Vérification et Validation (V&amp;V)</vt:lpstr>
      <vt:lpstr>Le but ultime </vt:lpstr>
      <vt:lpstr>Inspections et revues</vt:lpstr>
      <vt:lpstr>Les avantages de l’inspection</vt:lpstr>
      <vt:lpstr>Analyse statique </vt:lpstr>
      <vt:lpstr>Analyse statique </vt:lpstr>
      <vt:lpstr>Analyse statique </vt:lpstr>
      <vt:lpstr>Définitions</vt:lpstr>
      <vt:lpstr>Les 3 étapes du test</vt:lpstr>
      <vt:lpstr>Le test durant le développement </vt:lpstr>
      <vt:lpstr>Tester durant le développement</vt:lpstr>
      <vt:lpstr>Testing vs Debugging</vt:lpstr>
      <vt:lpstr>Test unitaire</vt:lpstr>
      <vt:lpstr>Tester un objet (classe) </vt:lpstr>
      <vt:lpstr>Automatisation des tests unitaires</vt:lpstr>
      <vt:lpstr>Les mocks</vt:lpstr>
      <vt:lpstr>Choix des cas de test unitaires</vt:lpstr>
      <vt:lpstr>Une stratégie : le test par partition</vt:lpstr>
      <vt:lpstr>Test par partition : exemple </vt:lpstr>
      <vt:lpstr>Une autre stratégie : les conseils</vt:lpstr>
      <vt:lpstr>A propos des conseils </vt:lpstr>
      <vt:lpstr>Junit.org </vt:lpstr>
      <vt:lpstr>JUnit : Une méthode </vt:lpstr>
      <vt:lpstr>JUnit : La classe de test </vt:lpstr>
      <vt:lpstr>JUnit : le résultat</vt:lpstr>
      <vt:lpstr>Test unitaire : JUnit, xUnit</vt:lpstr>
      <vt:lpstr>Le test au niveau du composant</vt:lpstr>
      <vt:lpstr>Le principe </vt:lpstr>
      <vt:lpstr>Les types d’erreur</vt:lpstr>
      <vt:lpstr>Importance des erreurs d’interface</vt:lpstr>
      <vt:lpstr>Quelques conseils </vt:lpstr>
      <vt:lpstr>Conclusion</vt:lpstr>
      <vt:lpstr>Le test au niveau du système</vt:lpstr>
      <vt:lpstr>Le test au niveau du système</vt:lpstr>
      <vt:lpstr>Le comportement émergent</vt:lpstr>
      <vt:lpstr>Une approche efficace : le cas d’utilisation</vt:lpstr>
      <vt:lpstr>Le problème de l’arrêt, ici aussi</vt:lpstr>
      <vt:lpstr>Conclusion </vt:lpstr>
      <vt:lpstr>Quelques statistiques connues </vt:lpstr>
      <vt:lpstr>Le développement piloté par les tests</vt:lpstr>
      <vt:lpstr>Test Driven Development (TDD)</vt:lpstr>
      <vt:lpstr>Principe du TTD</vt:lpstr>
      <vt:lpstr>Arguments en faveur du TDD</vt:lpstr>
      <vt:lpstr>Conclusion </vt:lpstr>
      <vt:lpstr>TDD : les références</vt:lpstr>
      <vt:lpstr>Le test au niveau de la version</vt:lpstr>
      <vt:lpstr>La Version ou la Release</vt:lpstr>
      <vt:lpstr>Le travail à faire</vt:lpstr>
      <vt:lpstr>Test basé sur les exigences</vt:lpstr>
      <vt:lpstr>Test basé sur les scénarios</vt:lpstr>
      <vt:lpstr>Test des performances</vt:lpstr>
      <vt:lpstr>Test par les utilisateurs</vt:lpstr>
      <vt:lpstr>Le test utilisateur </vt:lpstr>
      <vt:lpstr>Les 3 types de test par les utilisateurs</vt:lpstr>
      <vt:lpstr>Les six étapes du processus de recette</vt:lpstr>
      <vt:lpstr>Les six étapes du processus de recette</vt:lpstr>
      <vt:lpstr>Cas des méthodes agiles</vt:lpstr>
      <vt:lpstr>Conclusion</vt:lpstr>
      <vt:lpstr>En résumé</vt:lpstr>
      <vt:lpstr>Les autres tests : le test exploratoire</vt:lpstr>
      <vt:lpstr>Les autres tests : l’ATDD</vt:lpstr>
      <vt:lpstr>Présentation PowerPoint</vt:lpstr>
      <vt:lpstr>Les autres tests : le debug</vt:lpstr>
      <vt:lpstr>Glossaire</vt:lpstr>
      <vt:lpstr>Refactorisation</vt:lpstr>
      <vt:lpstr>Dette technique</vt:lpstr>
      <vt:lpstr>Le problème de l’oracle </vt:lpstr>
      <vt:lpstr>Références</vt:lpstr>
      <vt:lpstr>Pour aller plus loin </vt:lpstr>
      <vt:lpstr>Pour info…</vt:lpstr>
      <vt:lpstr>In French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Test logiciel</dc:title>
  <dc:creator>Joel</dc:creator>
  <cp:lastModifiedBy>Joel</cp:lastModifiedBy>
  <cp:revision>119</cp:revision>
  <dcterms:created xsi:type="dcterms:W3CDTF">2013-07-16T05:21:42Z</dcterms:created>
  <dcterms:modified xsi:type="dcterms:W3CDTF">2013-10-12T16:26:36Z</dcterms:modified>
</cp:coreProperties>
</file>